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14" r:id="rId4"/>
    <p:sldId id="258" r:id="rId5"/>
    <p:sldId id="260" r:id="rId6"/>
    <p:sldId id="315" r:id="rId7"/>
    <p:sldId id="316" r:id="rId8"/>
    <p:sldId id="317" r:id="rId9"/>
    <p:sldId id="318" r:id="rId10"/>
    <p:sldId id="319" r:id="rId11"/>
    <p:sldId id="320" r:id="rId12"/>
    <p:sldId id="261" r:id="rId13"/>
    <p:sldId id="276" r:id="rId14"/>
    <p:sldId id="262" r:id="rId15"/>
    <p:sldId id="263" r:id="rId16"/>
    <p:sldId id="264" r:id="rId17"/>
    <p:sldId id="321" r:id="rId18"/>
    <p:sldId id="268" r:id="rId19"/>
    <p:sldId id="265" r:id="rId20"/>
    <p:sldId id="322" r:id="rId21"/>
    <p:sldId id="323" r:id="rId22"/>
    <p:sldId id="267" r:id="rId23"/>
    <p:sldId id="271" r:id="rId24"/>
    <p:sldId id="266" r:id="rId25"/>
    <p:sldId id="270" r:id="rId26"/>
    <p:sldId id="269" r:id="rId27"/>
    <p:sldId id="272" r:id="rId28"/>
    <p:sldId id="273" r:id="rId29"/>
    <p:sldId id="274" r:id="rId30"/>
    <p:sldId id="275" r:id="rId31"/>
    <p:sldId id="277" r:id="rId32"/>
    <p:sldId id="279" r:id="rId33"/>
    <p:sldId id="278" r:id="rId34"/>
    <p:sldId id="283" r:id="rId35"/>
    <p:sldId id="280" r:id="rId36"/>
    <p:sldId id="282" r:id="rId37"/>
    <p:sldId id="281" r:id="rId38"/>
    <p:sldId id="284" r:id="rId39"/>
    <p:sldId id="285" r:id="rId40"/>
    <p:sldId id="286" r:id="rId41"/>
    <p:sldId id="289" r:id="rId42"/>
    <p:sldId id="292" r:id="rId43"/>
    <p:sldId id="291" r:id="rId44"/>
    <p:sldId id="290" r:id="rId45"/>
    <p:sldId id="288" r:id="rId46"/>
    <p:sldId id="293" r:id="rId47"/>
    <p:sldId id="287" r:id="rId48"/>
    <p:sldId id="294" r:id="rId49"/>
    <p:sldId id="295" r:id="rId50"/>
    <p:sldId id="296" r:id="rId51"/>
    <p:sldId id="298" r:id="rId52"/>
    <p:sldId id="299" r:id="rId53"/>
    <p:sldId id="297"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38" y="-4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5" Type="http://schemas.openxmlformats.org/officeDocument/2006/relationships/image" Target="../media/image11.wmf"/><Relationship Id="rId4" Type="http://schemas.openxmlformats.org/officeDocument/2006/relationships/image" Target="../media/image10.wmf"/><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20.wmf"/><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4" Type="http://schemas.openxmlformats.org/officeDocument/2006/relationships/image" Target="../media/image28.wmf"/><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90F647E-5EBE-4BF3-8B5F-A9F0C42DA44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87D4B1-35F1-4887-A7C6-FFE40B598752}"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E90F647E-5EBE-4BF3-8B5F-A9F0C42DA44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87D4B1-35F1-4887-A7C6-FFE40B598752}"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E90F647E-5EBE-4BF3-8B5F-A9F0C42DA44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87D4B1-35F1-4887-A7C6-FFE40B598752}" type="slidenum">
              <a:rPr lang="ru-RU" smtClean="0"/>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457200"/>
            <a:ext cx="8229600" cy="13716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981200"/>
            <a:ext cx="4038600" cy="1866900"/>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quarter" idx="2"/>
          </p:nvPr>
        </p:nvSpPr>
        <p:spPr>
          <a:xfrm>
            <a:off x="4648200" y="1981200"/>
            <a:ext cx="4038600" cy="1866900"/>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Содержимое 4"/>
          <p:cNvSpPr>
            <a:spLocks noGrp="1"/>
          </p:cNvSpPr>
          <p:nvPr>
            <p:ph sz="quarter" idx="3"/>
          </p:nvPr>
        </p:nvSpPr>
        <p:spPr>
          <a:xfrm>
            <a:off x="457200" y="4000500"/>
            <a:ext cx="4038600" cy="1866900"/>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Содержимое 5"/>
          <p:cNvSpPr>
            <a:spLocks noGrp="1"/>
          </p:cNvSpPr>
          <p:nvPr>
            <p:ph sz="quarter" idx="4"/>
          </p:nvPr>
        </p:nvSpPr>
        <p:spPr>
          <a:xfrm>
            <a:off x="4648200" y="4000500"/>
            <a:ext cx="4038600" cy="1866900"/>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Footer Placeholder 6"/>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Slide Number Placeholder 7"/>
          <p:cNvSpPr>
            <a:spLocks noGrp="1"/>
          </p:cNvSpPr>
          <p:nvPr>
            <p:ph type="sldNum" sz="quarter" idx="11"/>
          </p:nvPr>
        </p:nvSpPr>
        <p:spPr/>
        <p:txBody>
          <a:bodyPr/>
          <a:p>
            <a:pPr lvl="0" eaLnBrk="1" hangingPunct="1">
              <a:buNone/>
            </a:pPr>
            <a:fld id="{9A0DB2DC-4C9A-4742-B13C-FB6460FD3503}" type="slidenum">
              <a:rPr lang="ru-RU" altLang="ru-RU" dirty="0"/>
            </a:fld>
            <a:endParaRPr lang="ru-RU" altLang="ru-RU" dirty="0">
              <a:latin typeface="Arial" panose="020B0604020202020204" pitchFamily="34" charset="0"/>
            </a:endParaRPr>
          </a:p>
        </p:txBody>
      </p:sp>
      <p:sp>
        <p:nvSpPr>
          <p:cNvPr id="9" name="Date Placeholder 8"/>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E90F647E-5EBE-4BF3-8B5F-A9F0C42DA44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87D4B1-35F1-4887-A7C6-FFE40B598752}"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E90F647E-5EBE-4BF3-8B5F-A9F0C42DA44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87D4B1-35F1-4887-A7C6-FFE40B598752}"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E90F647E-5EBE-4BF3-8B5F-A9F0C42DA44B}"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87D4B1-35F1-4887-A7C6-FFE40B598752}"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E90F647E-5EBE-4BF3-8B5F-A9F0C42DA44B}"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D87D4B1-35F1-4887-A7C6-FFE40B598752}"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90F647E-5EBE-4BF3-8B5F-A9F0C42DA44B}"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D87D4B1-35F1-4887-A7C6-FFE40B598752}"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90F647E-5EBE-4BF3-8B5F-A9F0C42DA44B}"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D87D4B1-35F1-4887-A7C6-FFE40B598752}"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E90F647E-5EBE-4BF3-8B5F-A9F0C42DA44B}"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87D4B1-35F1-4887-A7C6-FFE40B598752}"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E90F647E-5EBE-4BF3-8B5F-A9F0C42DA44B}"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87D4B1-35F1-4887-A7C6-FFE40B598752}"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F647E-5EBE-4BF3-8B5F-A9F0C42DA44B}" type="datetimeFigureOut">
              <a:rPr lang="ru-RU" smtClean="0"/>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7D4B1-35F1-4887-A7C6-FFE40B598752}"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18.bin"/><Relationship Id="rId4" Type="http://schemas.openxmlformats.org/officeDocument/2006/relationships/image" Target="../media/image22.wmf"/><Relationship Id="rId3" Type="http://schemas.openxmlformats.org/officeDocument/2006/relationships/oleObject" Target="../embeddings/oleObject17.bin"/><Relationship Id="rId2" Type="http://schemas.openxmlformats.org/officeDocument/2006/relationships/image" Target="../media/image21.wmf"/><Relationship Id="rId1"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8.wmf"/><Relationship Id="rId7" Type="http://schemas.openxmlformats.org/officeDocument/2006/relationships/oleObject" Target="../embeddings/oleObject22.bin"/><Relationship Id="rId6" Type="http://schemas.openxmlformats.org/officeDocument/2006/relationships/image" Target="../media/image27.wmf"/><Relationship Id="rId5" Type="http://schemas.openxmlformats.org/officeDocument/2006/relationships/oleObject" Target="../embeddings/oleObject21.bin"/><Relationship Id="rId4" Type="http://schemas.openxmlformats.org/officeDocument/2006/relationships/image" Target="../media/image26.wmf"/><Relationship Id="rId3" Type="http://schemas.openxmlformats.org/officeDocument/2006/relationships/oleObject" Target="../embeddings/oleObject20.bin"/><Relationship Id="rId2" Type="http://schemas.openxmlformats.org/officeDocument/2006/relationships/image" Target="../media/image25.wmf"/><Relationship Id="rId10" Type="http://schemas.openxmlformats.org/officeDocument/2006/relationships/vmlDrawing" Target="../drawings/vmlDrawing5.vml"/><Relationship Id="rId1"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vmlDrawing" Target="../drawings/vmlDrawing6.vml"/><Relationship Id="rId7" Type="http://schemas.openxmlformats.org/officeDocument/2006/relationships/slideLayout" Target="../slideLayouts/slideLayout12.xml"/><Relationship Id="rId6" Type="http://schemas.openxmlformats.org/officeDocument/2006/relationships/image" Target="../media/image31.wmf"/><Relationship Id="rId5" Type="http://schemas.openxmlformats.org/officeDocument/2006/relationships/oleObject" Target="../embeddings/oleObject25.bin"/><Relationship Id="rId4" Type="http://schemas.openxmlformats.org/officeDocument/2006/relationships/image" Target="../media/image30.wmf"/><Relationship Id="rId3" Type="http://schemas.openxmlformats.org/officeDocument/2006/relationships/oleObject" Target="../embeddings/oleObject24.bin"/><Relationship Id="rId2" Type="http://schemas.openxmlformats.org/officeDocument/2006/relationships/image" Target="../media/image29.wmf"/><Relationship Id="rId1"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png"/><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1.png"/><Relationship Id="rId1"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3.png"/><Relationship Id="rId1"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5.png"/><Relationship Id="rId1"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7.png"/><Relationship Id="rId1"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9.png"/><Relationship Id="rId1"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2.png"/><Relationship Id="rId1" Type="http://schemas.openxmlformats.org/officeDocument/2006/relationships/image" Target="../media/image51.pn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10.wmf"/><Relationship Id="rId7" Type="http://schemas.openxmlformats.org/officeDocument/2006/relationships/oleObject" Target="../embeddings/oleObject4.bin"/><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 Id="rId3" Type="http://schemas.openxmlformats.org/officeDocument/2006/relationships/oleObject" Target="../embeddings/oleObject2.bin"/><Relationship Id="rId2" Type="http://schemas.openxmlformats.org/officeDocument/2006/relationships/image" Target="../media/image7.wmf"/><Relationship Id="rId12" Type="http://schemas.openxmlformats.org/officeDocument/2006/relationships/vmlDrawing" Target="../drawings/vmlDrawing1.vml"/><Relationship Id="rId11" Type="http://schemas.openxmlformats.org/officeDocument/2006/relationships/slideLayout" Target="../slideLayouts/slideLayout2.xml"/><Relationship Id="rId10" Type="http://schemas.openxmlformats.org/officeDocument/2006/relationships/image" Target="../media/image11.wmf"/><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10.bin"/><Relationship Id="rId8" Type="http://schemas.openxmlformats.org/officeDocument/2006/relationships/image" Target="../media/image14.wmf"/><Relationship Id="rId7" Type="http://schemas.openxmlformats.org/officeDocument/2006/relationships/oleObject" Target="../embeddings/oleObject9.bin"/><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 Id="rId3" Type="http://schemas.openxmlformats.org/officeDocument/2006/relationships/oleObject" Target="../embeddings/oleObject7.bin"/><Relationship Id="rId2" Type="http://schemas.openxmlformats.org/officeDocument/2006/relationships/image" Target="../media/image7.wmf"/><Relationship Id="rId14" Type="http://schemas.openxmlformats.org/officeDocument/2006/relationships/vmlDrawing" Target="../drawings/vmlDrawing2.vml"/><Relationship Id="rId13" Type="http://schemas.openxmlformats.org/officeDocument/2006/relationships/slideLayout" Target="../slideLayouts/slideLayout7.xml"/><Relationship Id="rId12" Type="http://schemas.openxmlformats.org/officeDocument/2006/relationships/image" Target="../media/image16.wmf"/><Relationship Id="rId11" Type="http://schemas.openxmlformats.org/officeDocument/2006/relationships/oleObject" Target="../embeddings/oleObject11.bin"/><Relationship Id="rId10" Type="http://schemas.openxmlformats.org/officeDocument/2006/relationships/image" Target="../media/image15.wmf"/><Relationship Id="rId1"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0.wmf"/><Relationship Id="rId7" Type="http://schemas.openxmlformats.org/officeDocument/2006/relationships/oleObject" Target="../embeddings/oleObject15.bin"/><Relationship Id="rId6" Type="http://schemas.openxmlformats.org/officeDocument/2006/relationships/image" Target="../media/image19.wmf"/><Relationship Id="rId5" Type="http://schemas.openxmlformats.org/officeDocument/2006/relationships/oleObject" Target="../embeddings/oleObject14.bin"/><Relationship Id="rId4" Type="http://schemas.openxmlformats.org/officeDocument/2006/relationships/image" Target="../media/image18.wmf"/><Relationship Id="rId3" Type="http://schemas.openxmlformats.org/officeDocument/2006/relationships/oleObject" Target="../embeddings/oleObject13.bin"/><Relationship Id="rId2" Type="http://schemas.openxmlformats.org/officeDocument/2006/relationships/image" Target="../media/image17.wmf"/><Relationship Id="rId10" Type="http://schemas.openxmlformats.org/officeDocument/2006/relationships/vmlDrawing" Target="../drawings/vmlDrawing3.vml"/><Relationship Id="rId1"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2743200"/>
            <a:ext cx="8458200" cy="3276600"/>
          </a:xfrm>
        </p:spPr>
        <p:txBody>
          <a:bodyPr>
            <a:normAutofit/>
          </a:bodyPr>
          <a:lstStyle/>
          <a:p>
            <a:pPr rtl="0"/>
            <a:r>
              <a:rPr lang="ru-RU" sz="2800" b="1" dirty="0"/>
              <a:t>Э</a:t>
            </a:r>
            <a:r>
              <a:rPr lang="en-US" sz="2800" b="1" dirty="0" err="1" smtClean="0"/>
              <a:t>лект</a:t>
            </a:r>
            <a:r>
              <a:rPr lang="ru-RU" sz="2800" b="1" dirty="0" err="1" smtClean="0"/>
              <a:t>рл</a:t>
            </a:r>
            <a:r>
              <a:rPr lang="en-US" sz="2800" b="1" dirty="0" smtClean="0"/>
              <a:t>ік</a:t>
            </a:r>
            <a:r>
              <a:rPr lang="en-US" sz="2800" b="1" dirty="0" smtClean="0"/>
              <a:t> </a:t>
            </a:r>
            <a:r>
              <a:rPr lang="en-US" sz="2800" b="1" dirty="0" err="1" smtClean="0"/>
              <a:t>байланыс</a:t>
            </a:r>
            <a:r>
              <a:rPr lang="en-US" sz="2800" b="1" dirty="0" smtClean="0"/>
              <a:t>тың</a:t>
            </a:r>
            <a:r>
              <a:rPr lang="en-US" sz="2800" b="1" dirty="0" smtClean="0"/>
              <a:t> теориясы.</a:t>
            </a:r>
            <a:br>
              <a:rPr lang="en-US" sz="2800" b="1" dirty="0" smtClean="0"/>
            </a:br>
            <a:br>
              <a:rPr lang="en-US" sz="2800" dirty="0" smtClean="0"/>
            </a:br>
            <a:r>
              <a:rPr lang="en-US" sz="2800" dirty="0" smtClean="0"/>
              <a:t>ЭЛЕКТР </a:t>
            </a:r>
            <a:r>
              <a:rPr lang="en-US" sz="2800" dirty="0"/>
              <a:t>БАЙЛАНЫС ЖҮЙЕЛЕРІ. ЭЛЕКТР БАЙЛАНЫС ТЕОРИЯСЫНЫҢ НЕГІЗГІ МАҚСАТТАРЫ, ТҮСІНІКТЕРІ МЕН ӘДІСТЕРІ</a:t>
            </a:r>
            <a:endParaRPr lang="ru-RU" sz="2800" dirty="0"/>
          </a:p>
        </p:txBody>
      </p:sp>
      <p:sp>
        <p:nvSpPr>
          <p:cNvPr id="3" name="Подзаголовок 2"/>
          <p:cNvSpPr>
            <a:spLocks noGrp="1"/>
          </p:cNvSpPr>
          <p:nvPr>
            <p:ph type="subTitle" idx="1"/>
          </p:nvPr>
        </p:nvSpPr>
        <p:spPr>
          <a:xfrm>
            <a:off x="457200" y="685800"/>
            <a:ext cx="8229600" cy="1752600"/>
          </a:xfrm>
        </p:spPr>
        <p:txBody>
          <a:bodyPr/>
          <a:lstStyle/>
          <a:p>
            <a:pPr rtl="0"/>
            <a:r>
              <a:rPr lang="en-US" b="1" dirty="0" smtClean="0">
                <a:solidFill>
                  <a:schemeClr val="tx1"/>
                </a:solidFill>
              </a:rPr>
              <a:t>Дәріс 1</a:t>
            </a:r>
            <a:endParaRPr lang="en-US" b="1" dirty="0" smtClean="0">
              <a:solidFill>
                <a:schemeClr val="tx1"/>
              </a:solidFill>
            </a:endParaRPr>
          </a:p>
          <a:p>
            <a:pPr rtl="0"/>
            <a:r>
              <a:rPr lang="en-US" b="1" dirty="0" smtClean="0">
                <a:solidFill>
                  <a:schemeClr val="tx1"/>
                </a:solidFill>
              </a:rPr>
              <a:t>Лектор. </a:t>
            </a:r>
            <a:r>
              <a:rPr lang="en-US" b="1" dirty="0" err="1" smtClean="0">
                <a:solidFill>
                  <a:schemeClr val="tx1"/>
                </a:solidFill>
              </a:rPr>
              <a:t>Ахтанов</a:t>
            </a:r>
            <a:r>
              <a:rPr lang="en-US" b="1" dirty="0" smtClean="0">
                <a:solidFill>
                  <a:schemeClr val="tx1"/>
                </a:solidFill>
              </a:rPr>
              <a:t> </a:t>
            </a:r>
            <a:r>
              <a:rPr lang="en-US" b="1" dirty="0" err="1" smtClean="0">
                <a:solidFill>
                  <a:schemeClr val="tx1"/>
                </a:solidFill>
              </a:rPr>
              <a:t>Саят</a:t>
            </a:r>
            <a:r>
              <a:rPr lang="en-US" b="1" dirty="0" smtClean="0">
                <a:solidFill>
                  <a:schemeClr val="tx1"/>
                </a:solidFill>
              </a:rPr>
              <a:t> </a:t>
            </a:r>
            <a:r>
              <a:rPr lang="en-US" b="1" dirty="0" err="1" smtClean="0">
                <a:solidFill>
                  <a:schemeClr val="tx1"/>
                </a:solidFill>
              </a:rPr>
              <a:t>Нүсіпбекұлы</a:t>
            </a:r>
            <a:endParaRPr lang="ru-RU" b="1" dirty="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219" name="Object 17"/>
          <p:cNvGraphicFramePr>
            <a:graphicFrameLocks noChangeAspect="1"/>
          </p:cNvGraphicFramePr>
          <p:nvPr/>
        </p:nvGraphicFramePr>
        <p:xfrm>
          <a:off x="323850" y="2311400"/>
          <a:ext cx="8569325" cy="2216150"/>
        </p:xfrm>
        <a:graphic>
          <a:graphicData uri="http://schemas.openxmlformats.org/presentationml/2006/ole">
            <mc:AlternateContent xmlns:mc="http://schemas.openxmlformats.org/markup-compatibility/2006">
              <mc:Choice xmlns:v="urn:schemas-microsoft-com:vml" Requires="v">
                <p:oleObj spid="_x0000_s3090" name="" r:id="rId1" imgW="6629400" imgH="1714500" progId="Mathcad">
                  <p:embed/>
                </p:oleObj>
              </mc:Choice>
              <mc:Fallback>
                <p:oleObj name="" r:id="rId1" imgW="6629400" imgH="1714500" progId="Mathcad">
                  <p:embed/>
                  <p:pic>
                    <p:nvPicPr>
                      <p:cNvPr id="0" name="Picture 3089"/>
                      <p:cNvPicPr/>
                      <p:nvPr/>
                    </p:nvPicPr>
                    <p:blipFill>
                      <a:blip r:embed="rId2"/>
                      <a:stretch>
                        <a:fillRect/>
                      </a:stretch>
                    </p:blipFill>
                    <p:spPr>
                      <a:xfrm>
                        <a:off x="323850" y="2311400"/>
                        <a:ext cx="8569325" cy="2216150"/>
                      </a:xfrm>
                      <a:prstGeom prst="rect">
                        <a:avLst/>
                      </a:prstGeom>
                      <a:noFill/>
                      <a:ln w="38100">
                        <a:noFill/>
                        <a:miter/>
                      </a:ln>
                    </p:spPr>
                  </p:pic>
                </p:oleObj>
              </mc:Fallback>
            </mc:AlternateContent>
          </a:graphicData>
        </a:graphic>
      </p:graphicFrame>
      <p:sp>
        <p:nvSpPr>
          <p:cNvPr id="41987" name="Rectangle 2"/>
          <p:cNvSpPr>
            <a:spLocks noGrp="1"/>
          </p:cNvSpPr>
          <p:nvPr>
            <p:ph type="title" idx="4294967295"/>
          </p:nvPr>
        </p:nvSpPr>
        <p:spPr>
          <a:xfrm>
            <a:off x="468313" y="404813"/>
            <a:ext cx="8229600" cy="792162"/>
          </a:xfrm>
        </p:spPr>
        <p:txBody>
          <a:bodyPr vert="horz" wrap="square" lIns="91440" tIns="45720" rIns="91440" bIns="45720" anchor="ctr" anchorCtr="0"/>
          <a:p>
            <a:pPr eaLnBrk="1" hangingPunct="1"/>
            <a:r>
              <a:rPr lang="" altLang="ru-RU" sz="2800" b="1" dirty="0"/>
              <a:t>Сигнал мысалдары</a:t>
            </a:r>
            <a:r>
              <a:rPr lang="ru-RU" altLang="ru-RU" sz="2800" b="1" dirty="0"/>
              <a:t>:</a:t>
            </a:r>
            <a:endParaRPr lang="ru-RU" altLang="ru-RU" sz="2800" b="1" dirty="0">
              <a:solidFill>
                <a:srgbClr val="FF0000"/>
              </a:solidFill>
            </a:endParaRPr>
          </a:p>
        </p:txBody>
      </p:sp>
      <p:sp>
        <p:nvSpPr>
          <p:cNvPr id="41988" name="Rectangle 5"/>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41989" name="Rectangle 7"/>
          <p:cNvSpPr/>
          <p:nvPr/>
        </p:nvSpPr>
        <p:spPr>
          <a:xfrm>
            <a:off x="0" y="274320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41990" name="Rectangle 9"/>
          <p:cNvSpPr/>
          <p:nvPr/>
        </p:nvSpPr>
        <p:spPr>
          <a:xfrm>
            <a:off x="0" y="274320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41991" name="Rectangle 11"/>
          <p:cNvSpPr/>
          <p:nvPr/>
        </p:nvSpPr>
        <p:spPr>
          <a:xfrm>
            <a:off x="0" y="274320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41992" name="Rectangle 13"/>
          <p:cNvSpPr/>
          <p:nvPr/>
        </p:nvSpPr>
        <p:spPr>
          <a:xfrm>
            <a:off x="0" y="274320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41993" name="Номер слайда 13"/>
          <p:cNvSpPr txBox="1">
            <a:spLocks noGrp="1"/>
          </p:cNvSpPr>
          <p:nvPr/>
        </p:nvSpPr>
        <p:spPr>
          <a:xfrm>
            <a:off x="6553200" y="6248400"/>
            <a:ext cx="2133600" cy="457200"/>
          </a:xfrm>
          <a:prstGeom prst="rect">
            <a:avLst/>
          </a:prstGeom>
          <a:noFill/>
          <a:ln w="9525">
            <a:noFill/>
          </a:ln>
        </p:spPr>
        <p:txBody>
          <a:bodyPr anchor="b" anchorCtr="0"/>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algn="r" eaLnBrk="1" hangingPunct="1">
              <a:spcBef>
                <a:spcPct val="0"/>
              </a:spcBef>
              <a:buClrTx/>
              <a:buSzTx/>
              <a:buFontTx/>
              <a:buNone/>
            </a:pPr>
            <a:fld id="{9A0DB2DC-4C9A-4742-B13C-FB6460FD3503}" type="slidenum">
              <a:rPr lang="ru-RU" altLang="ru-RU" sz="1200" dirty="0">
                <a:latin typeface="Arial Black" panose="020B0A04020102020204" pitchFamily="34" charset="0"/>
              </a:rPr>
            </a:fld>
            <a:endParaRPr lang="ru-RU" altLang="ru-RU" sz="1200" dirty="0">
              <a:latin typeface="Arial Black" panose="020B0A04020102020204" pitchFamily="34" charset="0"/>
            </a:endParaRPr>
          </a:p>
        </p:txBody>
      </p:sp>
      <p:sp>
        <p:nvSpPr>
          <p:cNvPr id="9228" name="Text Box 18"/>
          <p:cNvSpPr txBox="1"/>
          <p:nvPr/>
        </p:nvSpPr>
        <p:spPr>
          <a:xfrm>
            <a:off x="4716463" y="1628775"/>
            <a:ext cx="424815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SzTx/>
              <a:buFontTx/>
              <a:buNone/>
            </a:pPr>
            <a:r>
              <a:rPr lang="" altLang="ru-RU" sz="2400" dirty="0"/>
              <a:t>Дыбыстық сигнал</a:t>
            </a:r>
            <a:endParaRPr lang="" altLang="ru-RU" sz="2400" dirty="0"/>
          </a:p>
        </p:txBody>
      </p:sp>
      <p:sp>
        <p:nvSpPr>
          <p:cNvPr id="9229" name="Text Box 21"/>
          <p:cNvSpPr txBox="1"/>
          <p:nvPr/>
        </p:nvSpPr>
        <p:spPr>
          <a:xfrm>
            <a:off x="4067175" y="3789363"/>
            <a:ext cx="4643438" cy="460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SzTx/>
              <a:buFontTx/>
              <a:buNone/>
            </a:pPr>
            <a:r>
              <a:rPr lang="en-US" altLang="ru-RU" sz="2400" dirty="0"/>
              <a:t>M-</a:t>
            </a:r>
            <a:r>
              <a:rPr lang="" altLang="en-US" sz="2400" dirty="0"/>
              <a:t>тізбегі</a:t>
            </a:r>
            <a:endParaRPr lang="" altLang="en-US" sz="2400" dirty="0"/>
          </a:p>
        </p:txBody>
      </p:sp>
      <p:sp>
        <p:nvSpPr>
          <p:cNvPr id="9230" name="Text Box 23"/>
          <p:cNvSpPr txBox="1"/>
          <p:nvPr/>
        </p:nvSpPr>
        <p:spPr>
          <a:xfrm>
            <a:off x="5508625" y="5229225"/>
            <a:ext cx="3382963" cy="460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SzTx/>
              <a:buFontTx/>
              <a:buNone/>
            </a:pPr>
            <a:r>
              <a:rPr lang="" altLang="ru-RU" sz="2400" dirty="0"/>
              <a:t>Дискретті сигнал</a:t>
            </a:r>
            <a:endParaRPr lang="" altLang="ru-RU" sz="2400" dirty="0"/>
          </a:p>
        </p:txBody>
      </p:sp>
      <p:graphicFrame>
        <p:nvGraphicFramePr>
          <p:cNvPr id="9218" name="Object 5"/>
          <p:cNvGraphicFramePr>
            <a:graphicFrameLocks noChangeAspect="1"/>
          </p:cNvGraphicFramePr>
          <p:nvPr/>
        </p:nvGraphicFramePr>
        <p:xfrm>
          <a:off x="1476375" y="1125538"/>
          <a:ext cx="3024188" cy="1452562"/>
        </p:xfrm>
        <a:graphic>
          <a:graphicData uri="http://schemas.openxmlformats.org/presentationml/2006/ole">
            <mc:AlternateContent xmlns:mc="http://schemas.openxmlformats.org/markup-compatibility/2006">
              <mc:Choice xmlns:v="urn:schemas-microsoft-com:vml" Requires="v">
                <p:oleObj spid="_x0000_s3110" name="" r:id="rId3" imgW="2252345" imgH="1086485" progId="Word.Picture.8">
                  <p:embed/>
                </p:oleObj>
              </mc:Choice>
              <mc:Fallback>
                <p:oleObj name="" r:id="rId3" imgW="2252345" imgH="1086485" progId="Word.Picture.8">
                  <p:embed/>
                  <p:pic>
                    <p:nvPicPr>
                      <p:cNvPr id="0" name="Picture 3109"/>
                      <p:cNvPicPr/>
                      <p:nvPr/>
                    </p:nvPicPr>
                    <p:blipFill>
                      <a:blip r:embed="rId4"/>
                      <a:stretch>
                        <a:fillRect/>
                      </a:stretch>
                    </p:blipFill>
                    <p:spPr>
                      <a:xfrm>
                        <a:off x="1476375" y="1125538"/>
                        <a:ext cx="3024188" cy="1452562"/>
                      </a:xfrm>
                      <a:prstGeom prst="rect">
                        <a:avLst/>
                      </a:prstGeom>
                      <a:noFill/>
                      <a:ln w="38100">
                        <a:noFill/>
                        <a:miter/>
                      </a:ln>
                    </p:spPr>
                  </p:pic>
                </p:oleObj>
              </mc:Fallback>
            </mc:AlternateContent>
          </a:graphicData>
        </a:graphic>
      </p:graphicFrame>
      <p:graphicFrame>
        <p:nvGraphicFramePr>
          <p:cNvPr id="9220" name="Object 19"/>
          <p:cNvGraphicFramePr>
            <a:graphicFrameLocks noChangeAspect="1"/>
          </p:cNvGraphicFramePr>
          <p:nvPr/>
        </p:nvGraphicFramePr>
        <p:xfrm>
          <a:off x="179388" y="4508500"/>
          <a:ext cx="5256212" cy="2151063"/>
        </p:xfrm>
        <a:graphic>
          <a:graphicData uri="http://schemas.openxmlformats.org/presentationml/2006/ole">
            <mc:AlternateContent xmlns:mc="http://schemas.openxmlformats.org/markup-compatibility/2006">
              <mc:Choice xmlns:v="urn:schemas-microsoft-com:vml" Requires="v">
                <p:oleObj spid="_x0000_s3111" name="" r:id="rId5" imgW="4191000" imgH="1714500" progId="Mathcad">
                  <p:embed/>
                </p:oleObj>
              </mc:Choice>
              <mc:Fallback>
                <p:oleObj name="" r:id="rId5" imgW="4191000" imgH="1714500" progId="Mathcad">
                  <p:embed/>
                  <p:pic>
                    <p:nvPicPr>
                      <p:cNvPr id="0" name="Picture 3110"/>
                      <p:cNvPicPr/>
                      <p:nvPr/>
                    </p:nvPicPr>
                    <p:blipFill>
                      <a:blip r:embed="rId6"/>
                      <a:stretch>
                        <a:fillRect/>
                      </a:stretch>
                    </p:blipFill>
                    <p:spPr>
                      <a:xfrm>
                        <a:off x="179388" y="4508500"/>
                        <a:ext cx="5256212" cy="2151063"/>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500"/>
                                        <p:tgtEl>
                                          <p:spTgt spid="92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228"/>
                                        </p:tgtEl>
                                        <p:attrNameLst>
                                          <p:attrName>style.visibility</p:attrName>
                                        </p:attrNameLst>
                                      </p:cBhvr>
                                      <p:to>
                                        <p:strVal val="visible"/>
                                      </p:to>
                                    </p:set>
                                    <p:animEffect transition="in" filter="box(in)">
                                      <p:cBhvr>
                                        <p:cTn id="10" dur="500"/>
                                        <p:tgtEl>
                                          <p:spTgt spid="922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229"/>
                                        </p:tgtEl>
                                        <p:attrNameLst>
                                          <p:attrName>style.visibility</p:attrName>
                                        </p:attrNameLst>
                                      </p:cBhvr>
                                      <p:to>
                                        <p:strVal val="visible"/>
                                      </p:to>
                                    </p:set>
                                    <p:animEffect transition="in" filter="box(in)">
                                      <p:cBhvr>
                                        <p:cTn id="15" dur="500"/>
                                        <p:tgtEl>
                                          <p:spTgt spid="9229"/>
                                        </p:tgtEl>
                                      </p:cBhvr>
                                    </p:animEffect>
                                  </p:childTnLst>
                                </p:cTn>
                              </p:par>
                              <p:par>
                                <p:cTn id="16" presetID="4" presetClass="entr" presetSubtype="16" fill="hold" nodeType="withEffect">
                                  <p:stCondLst>
                                    <p:cond delay="0"/>
                                  </p:stCondLst>
                                  <p:childTnLst>
                                    <p:set>
                                      <p:cBhvr>
                                        <p:cTn id="17" dur="1" fill="hold">
                                          <p:stCondLst>
                                            <p:cond delay="0"/>
                                          </p:stCondLst>
                                        </p:cTn>
                                        <p:tgtEl>
                                          <p:spTgt spid="9219"/>
                                        </p:tgtEl>
                                        <p:attrNameLst>
                                          <p:attrName>style.visibility</p:attrName>
                                        </p:attrNameLst>
                                      </p:cBhvr>
                                      <p:to>
                                        <p:strVal val="visible"/>
                                      </p:to>
                                    </p:set>
                                    <p:animEffect transition="in" filter="box(in)">
                                      <p:cBhvr>
                                        <p:cTn id="18" dur="500"/>
                                        <p:tgtEl>
                                          <p:spTgt spid="921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220"/>
                                        </p:tgtEl>
                                        <p:attrNameLst>
                                          <p:attrName>style.visibility</p:attrName>
                                        </p:attrNameLst>
                                      </p:cBhvr>
                                      <p:to>
                                        <p:strVal val="visible"/>
                                      </p:to>
                                    </p:set>
                                    <p:anim calcmode="lin" valueType="num">
                                      <p:cBhvr additive="base">
                                        <p:cTn id="23" dur="500" fill="hold"/>
                                        <p:tgtEl>
                                          <p:spTgt spid="9220"/>
                                        </p:tgtEl>
                                        <p:attrNameLst>
                                          <p:attrName>ppt_x</p:attrName>
                                        </p:attrNameLst>
                                      </p:cBhvr>
                                      <p:tavLst>
                                        <p:tav tm="0">
                                          <p:val>
                                            <p:strVal val="#ppt_x"/>
                                          </p:val>
                                        </p:tav>
                                        <p:tav tm="100000">
                                          <p:val>
                                            <p:strVal val="#ppt_x"/>
                                          </p:val>
                                        </p:tav>
                                      </p:tavLst>
                                    </p:anim>
                                    <p:anim calcmode="lin" valueType="num">
                                      <p:cBhvr additive="base">
                                        <p:cTn id="24" dur="500" fill="hold"/>
                                        <p:tgtEl>
                                          <p:spTgt spid="92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30"/>
                                        </p:tgtEl>
                                        <p:attrNameLst>
                                          <p:attrName>style.visibility</p:attrName>
                                        </p:attrNameLst>
                                      </p:cBhvr>
                                      <p:to>
                                        <p:strVal val="visible"/>
                                      </p:to>
                                    </p:set>
                                    <p:anim calcmode="lin" valueType="num">
                                      <p:cBhvr additive="base">
                                        <p:cTn id="27" dur="500" fill="hold"/>
                                        <p:tgtEl>
                                          <p:spTgt spid="9230"/>
                                        </p:tgtEl>
                                        <p:attrNameLst>
                                          <p:attrName>ppt_x</p:attrName>
                                        </p:attrNameLst>
                                      </p:cBhvr>
                                      <p:tavLst>
                                        <p:tav tm="0">
                                          <p:val>
                                            <p:strVal val="#ppt_x"/>
                                          </p:val>
                                        </p:tav>
                                        <p:tav tm="100000">
                                          <p:val>
                                            <p:strVal val="#ppt_x"/>
                                          </p:val>
                                        </p:tav>
                                      </p:tavLst>
                                    </p:anim>
                                    <p:anim calcmode="lin" valueType="num">
                                      <p:cBhvr additive="base">
                                        <p:cTn id="28" dur="500" fill="hold"/>
                                        <p:tgtEl>
                                          <p:spTgt spid="9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29" grpId="0"/>
      <p:bldP spid="92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lnSpcReduction="10000"/>
          </a:bodyPr>
          <a:lstStyle/>
          <a:p>
            <a:pPr algn="just" rtl="0"/>
            <a:r>
              <a:rPr lang="en-US" b="1" dirty="0" smtClean="0">
                <a:solidFill>
                  <a:schemeClr val="tx1"/>
                </a:solidFill>
              </a:rPr>
              <a:t> Байланыс жүйесі </a:t>
            </a:r>
            <a:r>
              <a:rPr lang="en-US" dirty="0" smtClean="0">
                <a:solidFill>
                  <a:schemeClr val="tx1"/>
                </a:solidFill>
              </a:rPr>
              <a:t>хабардың көзден алушыға (тұтынушыға) берілуін қамтамасыз ететін техникалық құралдар жиынтығы.</a:t>
            </a:r>
            <a:endParaRPr lang="en-US" dirty="0" smtClean="0">
              <a:solidFill>
                <a:schemeClr val="tx1"/>
              </a:solidFill>
            </a:endParaRPr>
          </a:p>
          <a:p>
            <a:pPr algn="just" rtl="0"/>
            <a:r>
              <a:rPr lang="en-US" dirty="0" smtClean="0">
                <a:solidFill>
                  <a:schemeClr val="tx1"/>
                </a:solidFill>
              </a:rPr>
              <a:t>Байланыс жүйесінің жүрегі үш негізгі бөліктен тұрады, атап айтқанда, таратушы, арна және қабылдағыш. </a:t>
            </a:r>
            <a:endParaRPr lang="en-US" dirty="0" smtClean="0">
              <a:solidFill>
                <a:schemeClr val="tx1"/>
              </a:solidFill>
            </a:endParaRPr>
          </a:p>
          <a:p>
            <a:pPr algn="just" rtl="0"/>
            <a:r>
              <a:rPr lang="en-US" dirty="0" smtClean="0">
                <a:solidFill>
                  <a:schemeClr val="tx1"/>
                </a:solidFill>
              </a:rPr>
              <a:t> </a:t>
            </a:r>
            <a:r>
              <a:rPr lang="en-US" b="1" dirty="0" smtClean="0">
                <a:solidFill>
                  <a:schemeClr val="tx1"/>
                </a:solidFill>
              </a:rPr>
              <a:t>Арна</a:t>
            </a:r>
            <a:r>
              <a:rPr lang="en-US" dirty="0" smtClean="0">
                <a:solidFill>
                  <a:schemeClr val="tx1"/>
                </a:solidFill>
              </a:rPr>
              <a:t> бұл байланыс жүйесінің екі нүктесі арасындағы сигналдарды беру үшін қолданылатын техникалық заттар мен физикалық орта жиынтығы.</a:t>
            </a:r>
            <a:r>
              <a:rPr lang="en-US" b="1" dirty="0" smtClean="0">
                <a:solidFill>
                  <a:schemeClr val="tx1"/>
                </a:solidFill>
              </a:rPr>
              <a:t> </a:t>
            </a:r>
            <a:r>
              <a:rPr lang="en-US" b="1" dirty="0" err="1" smtClean="0">
                <a:solidFill>
                  <a:schemeClr val="tx1"/>
                </a:solidFill>
              </a:rPr>
              <a:t>Кедергі</a:t>
            </a:r>
            <a:r>
              <a:rPr lang="en-US" b="1" dirty="0" smtClean="0">
                <a:solidFill>
                  <a:schemeClr val="tx1"/>
                </a:solidFill>
              </a:rPr>
              <a:t> немесе шуыл</a:t>
            </a:r>
            <a:r>
              <a:rPr lang="en-US" b="1" dirty="0" smtClean="0">
                <a:solidFill>
                  <a:schemeClr val="tx1"/>
                </a:solidFill>
              </a:rPr>
              <a:t> </a:t>
            </a:r>
            <a:r>
              <a:rPr lang="en-US" dirty="0" smtClean="0">
                <a:solidFill>
                  <a:schemeClr val="tx1"/>
                </a:solidFill>
              </a:rPr>
              <a:t>оны бұрмалайтын </a:t>
            </a:r>
            <a:r>
              <a:rPr lang="en-US" dirty="0" err="1" smtClean="0">
                <a:solidFill>
                  <a:schemeClr val="tx1"/>
                </a:solidFill>
              </a:rPr>
              <a:t>және</a:t>
            </a:r>
            <a:r>
              <a:rPr lang="en-US" dirty="0" smtClean="0">
                <a:solidFill>
                  <a:schemeClr val="tx1"/>
                </a:solidFill>
              </a:rPr>
              <a:t> </a:t>
            </a:r>
            <a:r>
              <a:rPr lang="en-US" dirty="0" smtClean="0">
                <a:solidFill>
                  <a:schemeClr val="tx1"/>
                </a:solidFill>
              </a:rPr>
              <a:t>қабылдағыштағы</a:t>
            </a:r>
            <a:r>
              <a:rPr lang="en-US" dirty="0" smtClean="0">
                <a:solidFill>
                  <a:schemeClr val="tx1"/>
                </a:solidFill>
              </a:rPr>
              <a:t> хабарлардың шынайы ойнатылуын нашарлататын сигналға кез келген әсер етеді.</a:t>
            </a:r>
            <a:endParaRPr lang="en-US" b="1"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fontScale="92500"/>
          </a:bodyPr>
          <a:lstStyle/>
          <a:p>
            <a:pPr algn="l" rtl="0"/>
            <a:r>
              <a:rPr lang="en-US" b="1" dirty="0" smtClean="0">
                <a:solidFill>
                  <a:schemeClr val="tx1"/>
                </a:solidFill>
              </a:rPr>
              <a:t> </a:t>
            </a:r>
            <a:r>
              <a:rPr lang="en-US" b="1" i="1" dirty="0">
                <a:solidFill>
                  <a:schemeClr val="tx1"/>
                </a:solidFill>
              </a:rPr>
              <a:t> </a:t>
            </a:r>
            <a:r>
              <a:rPr lang="en-US" b="1" i="1" dirty="0" smtClean="0">
                <a:solidFill>
                  <a:schemeClr val="tx1"/>
                </a:solidFill>
              </a:rPr>
              <a:t>Аналогты </a:t>
            </a:r>
            <a:r>
              <a:rPr lang="en-US" b="1" i="1" dirty="0">
                <a:solidFill>
                  <a:schemeClr val="tx1"/>
                </a:solidFill>
              </a:rPr>
              <a:t>байланыс жүйесі</a:t>
            </a:r>
            <a:endParaRPr lang="en-US" b="1" dirty="0" smtClean="0">
              <a:solidFill>
                <a:schemeClr val="tx1"/>
              </a:solidFill>
            </a:endParaRPr>
          </a:p>
          <a:p>
            <a:pPr algn="just"/>
            <a:r>
              <a:rPr lang="en-US" dirty="0" smtClean="0">
                <a:solidFill>
                  <a:schemeClr val="tx1"/>
                </a:solidFill>
              </a:rPr>
              <a:t>Біз </a:t>
            </a:r>
            <a:r>
              <a:rPr lang="en-US" dirty="0">
                <a:solidFill>
                  <a:schemeClr val="tx1"/>
                </a:solidFill>
              </a:rPr>
              <a:t>электрлік байланыс </a:t>
            </a:r>
            <a:r>
              <a:rPr lang="en-US" dirty="0" err="1">
                <a:solidFill>
                  <a:schemeClr val="tx1"/>
                </a:solidFill>
              </a:rPr>
              <a:t>жүйесін</a:t>
            </a:r>
            <a:r>
              <a:rPr lang="en-US" dirty="0">
                <a:solidFill>
                  <a:schemeClr val="tx1"/>
                </a:solidFill>
              </a:rPr>
              <a:t> </a:t>
            </a:r>
            <a:r>
              <a:rPr lang="en-US" dirty="0" err="1" smtClean="0">
                <a:solidFill>
                  <a:schemeClr val="tx1"/>
                </a:solidFill>
              </a:rPr>
              <a:t>сипатта</a:t>
            </a:r>
            <a:r>
              <a:rPr lang="en-US" dirty="0" smtClean="0">
                <a:solidFill>
                  <a:schemeClr val="tx1"/>
                </a:solidFill>
              </a:rPr>
              <a:t>у</a:t>
            </a:r>
            <a:r>
              <a:rPr lang="en-US" dirty="0" err="1" smtClean="0">
                <a:solidFill>
                  <a:schemeClr val="tx1"/>
                </a:solidFill>
              </a:rPr>
              <a:t>ды</a:t>
            </a:r>
            <a:r>
              <a:rPr lang="en-US" dirty="0" smtClean="0">
                <a:solidFill>
                  <a:schemeClr val="tx1"/>
                </a:solidFill>
              </a:rPr>
              <a:t> </a:t>
            </a:r>
            <a:r>
              <a:rPr lang="en-US" dirty="0" err="1" smtClean="0">
                <a:solidFill>
                  <a:schemeClr val="tx1"/>
                </a:solidFill>
              </a:rPr>
              <a:t>хабарлама</a:t>
            </a:r>
            <a:r>
              <a:rPr lang="en-US" dirty="0" smtClean="0">
                <a:solidFill>
                  <a:schemeClr val="tx1"/>
                </a:solidFill>
              </a:rPr>
              <a:t> </a:t>
            </a:r>
            <a:r>
              <a:rPr lang="en-US" dirty="0" err="1">
                <a:solidFill>
                  <a:schemeClr val="tx1"/>
                </a:solidFill>
              </a:rPr>
              <a:t>сигналы</a:t>
            </a:r>
            <a:r>
              <a:rPr lang="en-US" dirty="0">
                <a:solidFill>
                  <a:schemeClr val="tx1"/>
                </a:solidFill>
              </a:rPr>
              <a:t> </a:t>
            </a:r>
            <a:r>
              <a:rPr lang="en-US" dirty="0" err="1">
                <a:solidFill>
                  <a:schemeClr val="tx1"/>
                </a:solidFill>
              </a:rPr>
              <a:t>кең</a:t>
            </a:r>
            <a:r>
              <a:rPr lang="en-US" dirty="0">
                <a:solidFill>
                  <a:schemeClr val="tx1"/>
                </a:solidFill>
              </a:rPr>
              <a:t> </a:t>
            </a:r>
            <a:r>
              <a:rPr lang="en-US" dirty="0">
                <a:solidFill>
                  <a:schemeClr val="tx1"/>
                </a:solidFill>
              </a:rPr>
              <a:t>ұғымда</a:t>
            </a:r>
            <a:r>
              <a:rPr lang="en-US" dirty="0">
                <a:solidFill>
                  <a:schemeClr val="tx1"/>
                </a:solidFill>
              </a:rPr>
              <a:t> </a:t>
            </a:r>
            <a:r>
              <a:rPr lang="en-US" dirty="0" err="1">
                <a:solidFill>
                  <a:schemeClr val="tx1"/>
                </a:solidFill>
              </a:rPr>
              <a:t>үздіксіз</a:t>
            </a:r>
            <a:r>
              <a:rPr lang="en-US" dirty="0">
                <a:solidFill>
                  <a:schemeClr val="tx1"/>
                </a:solidFill>
              </a:rPr>
              <a:t> </a:t>
            </a:r>
            <a:r>
              <a:rPr lang="en-US" dirty="0" err="1">
                <a:solidFill>
                  <a:schemeClr val="tx1"/>
                </a:solidFill>
              </a:rPr>
              <a:t>уақыт</a:t>
            </a:r>
            <a:r>
              <a:rPr lang="en-US" dirty="0">
                <a:solidFill>
                  <a:schemeClr val="tx1"/>
                </a:solidFill>
              </a:rPr>
              <a:t> </a:t>
            </a:r>
            <a:r>
              <a:rPr lang="en-US" dirty="0" smtClean="0">
                <a:solidFill>
                  <a:schemeClr val="tx1"/>
                </a:solidFill>
              </a:rPr>
              <a:t>өзгеретін </a:t>
            </a:r>
            <a:r>
              <a:rPr lang="en-US" dirty="0" err="1" smtClean="0">
                <a:solidFill>
                  <a:schemeClr val="tx1"/>
                </a:solidFill>
              </a:rPr>
              <a:t>толқын</a:t>
            </a:r>
            <a:r>
              <a:rPr lang="en-US" dirty="0" smtClean="0">
                <a:solidFill>
                  <a:schemeClr val="tx1"/>
                </a:solidFill>
              </a:rPr>
              <a:t> </a:t>
            </a:r>
            <a:r>
              <a:rPr lang="en-US" dirty="0" err="1" smtClean="0">
                <a:solidFill>
                  <a:schemeClr val="tx1"/>
                </a:solidFill>
              </a:rPr>
              <a:t>пішіні</a:t>
            </a:r>
            <a:r>
              <a:rPr lang="en-US" dirty="0" smtClean="0">
                <a:solidFill>
                  <a:schemeClr val="tx1"/>
                </a:solidFill>
              </a:rPr>
              <a:t> </a:t>
            </a:r>
            <a:r>
              <a:rPr lang="en-US" dirty="0" err="1" smtClean="0">
                <a:solidFill>
                  <a:schemeClr val="tx1"/>
                </a:solidFill>
              </a:rPr>
              <a:t>деген</a:t>
            </a:r>
            <a:r>
              <a:rPr lang="en-US" dirty="0" smtClean="0">
                <a:solidFill>
                  <a:schemeClr val="tx1"/>
                </a:solidFill>
              </a:rPr>
              <a:t> </a:t>
            </a:r>
            <a:r>
              <a:rPr lang="en-US" dirty="0" err="1" smtClean="0">
                <a:solidFill>
                  <a:schemeClr val="tx1"/>
                </a:solidFill>
              </a:rPr>
              <a:t>болжамға</a:t>
            </a:r>
            <a:r>
              <a:rPr lang="en-US" dirty="0" smtClean="0">
                <a:solidFill>
                  <a:schemeClr val="tx1"/>
                </a:solidFill>
              </a:rPr>
              <a:t> </a:t>
            </a:r>
            <a:r>
              <a:rPr lang="en-US" dirty="0" err="1">
                <a:solidFill>
                  <a:schemeClr val="tx1"/>
                </a:solidFill>
              </a:rPr>
              <a:t>негізделген</a:t>
            </a:r>
            <a:r>
              <a:rPr lang="en-US" dirty="0">
                <a:solidFill>
                  <a:schemeClr val="tx1"/>
                </a:solidFill>
              </a:rPr>
              <a:t>. </a:t>
            </a:r>
            <a:r>
              <a:rPr lang="en-US" dirty="0">
                <a:solidFill>
                  <a:schemeClr val="tx1"/>
                </a:solidFill>
              </a:rPr>
              <a:t>Біз осындай үздіксіз уақыт сигналының </a:t>
            </a:r>
            <a:r>
              <a:rPr lang="en-US" dirty="0" err="1">
                <a:solidFill>
                  <a:schemeClr val="tx1"/>
                </a:solidFill>
              </a:rPr>
              <a:t>толқындық</a:t>
            </a:r>
            <a:r>
              <a:rPr lang="en-US" dirty="0">
                <a:solidFill>
                  <a:schemeClr val="tx1"/>
                </a:solidFill>
              </a:rPr>
              <a:t> </a:t>
            </a:r>
            <a:r>
              <a:rPr lang="en-US" dirty="0" err="1" smtClean="0">
                <a:solidFill>
                  <a:schemeClr val="tx1"/>
                </a:solidFill>
              </a:rPr>
              <a:t>формаларын</a:t>
            </a:r>
            <a:r>
              <a:rPr lang="en-US" dirty="0" smtClean="0">
                <a:solidFill>
                  <a:schemeClr val="tx1"/>
                </a:solidFill>
              </a:rPr>
              <a:t>а </a:t>
            </a:r>
            <a:r>
              <a:rPr lang="en-US" b="1" i="1" dirty="0" err="1">
                <a:solidFill>
                  <a:schemeClr val="tx1"/>
                </a:solidFill>
              </a:rPr>
              <a:t>аналогтық</a:t>
            </a:r>
            <a:r>
              <a:rPr lang="en-US" b="1" i="1" dirty="0">
                <a:solidFill>
                  <a:schemeClr val="tx1"/>
                </a:solidFill>
              </a:rPr>
              <a:t> </a:t>
            </a:r>
            <a:r>
              <a:rPr lang="en-US" b="1" i="1" dirty="0" err="1">
                <a:solidFill>
                  <a:schemeClr val="tx1"/>
                </a:solidFill>
              </a:rPr>
              <a:t>сигналдар</a:t>
            </a:r>
            <a:r>
              <a:rPr lang="en-US" dirty="0" smtClean="0">
                <a:solidFill>
                  <a:schemeClr val="tx1"/>
                </a:solidFill>
              </a:rPr>
              <a:t> </a:t>
            </a:r>
            <a:r>
              <a:rPr lang="en-US" dirty="0" err="1" smtClean="0">
                <a:solidFill>
                  <a:schemeClr val="tx1"/>
                </a:solidFill>
              </a:rPr>
              <a:t>және</a:t>
            </a:r>
            <a:r>
              <a:rPr lang="en-US" dirty="0" smtClean="0">
                <a:solidFill>
                  <a:schemeClr val="tx1"/>
                </a:solidFill>
              </a:rPr>
              <a:t> </a:t>
            </a:r>
            <a:r>
              <a:rPr lang="en-US" b="1" i="1" dirty="0" err="1">
                <a:solidFill>
                  <a:schemeClr val="tx1"/>
                </a:solidFill>
              </a:rPr>
              <a:t>аналогты</a:t>
            </a:r>
            <a:r>
              <a:rPr lang="en-US" b="1" i="1" dirty="0">
                <a:solidFill>
                  <a:schemeClr val="tx1"/>
                </a:solidFill>
              </a:rPr>
              <a:t> </a:t>
            </a:r>
            <a:r>
              <a:rPr lang="en-US" b="1" i="1" dirty="0" err="1" smtClean="0">
                <a:solidFill>
                  <a:schemeClr val="tx1"/>
                </a:solidFill>
              </a:rPr>
              <a:t>көздер</a:t>
            </a:r>
            <a:r>
              <a:rPr lang="en-US" b="1" i="1" dirty="0" smtClean="0">
                <a:solidFill>
                  <a:schemeClr val="tx1"/>
                </a:solidFill>
              </a:rPr>
              <a:t> </a:t>
            </a:r>
            <a:r>
              <a:rPr lang="en-US" dirty="0" err="1" smtClean="0">
                <a:solidFill>
                  <a:schemeClr val="tx1"/>
                </a:solidFill>
              </a:rPr>
              <a:t>сияқты</a:t>
            </a:r>
            <a:r>
              <a:rPr lang="en-US" dirty="0" smtClean="0">
                <a:solidFill>
                  <a:schemeClr val="tx1"/>
                </a:solidFill>
              </a:rPr>
              <a:t> </a:t>
            </a:r>
            <a:r>
              <a:rPr lang="en-US" dirty="0" err="1" smtClean="0">
                <a:solidFill>
                  <a:schemeClr val="tx1"/>
                </a:solidFill>
              </a:rPr>
              <a:t>сигналдарды</a:t>
            </a:r>
            <a:r>
              <a:rPr lang="en-US" dirty="0" smtClean="0">
                <a:solidFill>
                  <a:schemeClr val="tx1"/>
                </a:solidFill>
              </a:rPr>
              <a:t> </a:t>
            </a:r>
            <a:r>
              <a:rPr lang="en-US" dirty="0">
                <a:solidFill>
                  <a:schemeClr val="tx1"/>
                </a:solidFill>
              </a:rPr>
              <a:t>шығаратын сәйкес </a:t>
            </a:r>
            <a:r>
              <a:rPr lang="en-US" dirty="0" err="1">
                <a:solidFill>
                  <a:schemeClr val="tx1"/>
                </a:solidFill>
              </a:rPr>
              <a:t>ақпарат</a:t>
            </a:r>
            <a:r>
              <a:rPr lang="en-US" dirty="0">
                <a:solidFill>
                  <a:schemeClr val="tx1"/>
                </a:solidFill>
              </a:rPr>
              <a:t> </a:t>
            </a:r>
            <a:r>
              <a:rPr lang="en-US" dirty="0" err="1" smtClean="0">
                <a:solidFill>
                  <a:schemeClr val="tx1"/>
                </a:solidFill>
              </a:rPr>
              <a:t>көздеріне</a:t>
            </a:r>
            <a:r>
              <a:rPr lang="en-US" dirty="0" smtClean="0">
                <a:solidFill>
                  <a:schemeClr val="tx1"/>
                </a:solidFill>
              </a:rPr>
              <a:t> </a:t>
            </a:r>
            <a:r>
              <a:rPr lang="en-US" dirty="0" err="1" smtClean="0">
                <a:solidFill>
                  <a:schemeClr val="tx1"/>
                </a:solidFill>
              </a:rPr>
              <a:t>жатқызамыз</a:t>
            </a:r>
            <a:r>
              <a:rPr lang="en-US" dirty="0">
                <a:solidFill>
                  <a:schemeClr val="tx1"/>
                </a:solidFill>
              </a:rPr>
              <a:t>.</a:t>
            </a:r>
            <a:endParaRPr lang="en-US" b="1" dirty="0" smtClean="0">
              <a:solidFill>
                <a:schemeClr val="tx1"/>
              </a:solidFill>
            </a:endParaRPr>
          </a:p>
          <a:p>
            <a:pPr algn="just"/>
            <a:r>
              <a:rPr lang="en-US" dirty="0" smtClean="0">
                <a:solidFill>
                  <a:schemeClr val="tx1"/>
                </a:solidFill>
              </a:rPr>
              <a:t> Аналогтық </a:t>
            </a:r>
            <a:r>
              <a:rPr lang="en-US" dirty="0">
                <a:solidFill>
                  <a:schemeClr val="tx1"/>
                </a:solidFill>
              </a:rPr>
              <a:t>сигналдарды тікелей тасымалдаушы модуляциясы арқылы беруге болады </a:t>
            </a:r>
            <a:r>
              <a:rPr lang="en-US" dirty="0" smtClean="0">
                <a:solidFill>
                  <a:schemeClr val="tx1"/>
                </a:solidFill>
              </a:rPr>
              <a:t>байланыс </a:t>
            </a:r>
            <a:r>
              <a:rPr lang="en-US" dirty="0">
                <a:solidFill>
                  <a:schemeClr val="tx1"/>
                </a:solidFill>
              </a:rPr>
              <a:t>қабылдағышта сәйкесінше демодуляцияланады. Біз </a:t>
            </a:r>
            <a:r>
              <a:rPr lang="en-US" dirty="0" err="1">
                <a:solidFill>
                  <a:schemeClr val="tx1"/>
                </a:solidFill>
              </a:rPr>
              <a:t>осылай</a:t>
            </a:r>
            <a:r>
              <a:rPr lang="en-US" dirty="0">
                <a:solidFill>
                  <a:schemeClr val="tx1"/>
                </a:solidFill>
              </a:rPr>
              <a:t> </a:t>
            </a:r>
            <a:r>
              <a:rPr lang="en-US" dirty="0" err="1" smtClean="0">
                <a:solidFill>
                  <a:schemeClr val="tx1"/>
                </a:solidFill>
              </a:rPr>
              <a:t>байланыс</a:t>
            </a:r>
            <a:r>
              <a:rPr lang="en-US" dirty="0" smtClean="0">
                <a:solidFill>
                  <a:schemeClr val="tx1"/>
                </a:solidFill>
              </a:rPr>
              <a:t> </a:t>
            </a:r>
            <a:r>
              <a:rPr lang="en-US" dirty="0" err="1" smtClean="0">
                <a:solidFill>
                  <a:schemeClr val="tx1"/>
                </a:solidFill>
              </a:rPr>
              <a:t>жүйе</a:t>
            </a:r>
            <a:r>
              <a:rPr lang="en-US" dirty="0" smtClean="0">
                <a:solidFill>
                  <a:schemeClr val="tx1"/>
                </a:solidFill>
              </a:rPr>
              <a:t>сін</a:t>
            </a:r>
            <a:r>
              <a:rPr lang="en-US" dirty="0" smtClean="0">
                <a:solidFill>
                  <a:schemeClr val="tx1"/>
                </a:solidFill>
              </a:rPr>
              <a:t> </a:t>
            </a:r>
            <a:r>
              <a:rPr lang="en-US" b="1" i="1" dirty="0">
                <a:solidFill>
                  <a:schemeClr val="tx1"/>
                </a:solidFill>
              </a:rPr>
              <a:t>аналогтық </a:t>
            </a:r>
            <a:r>
              <a:rPr lang="en-US" b="1" i="1" dirty="0" err="1">
                <a:solidFill>
                  <a:schemeClr val="tx1"/>
                </a:solidFill>
              </a:rPr>
              <a:t>байланыс</a:t>
            </a:r>
            <a:r>
              <a:rPr lang="en-US" b="1" i="1" dirty="0">
                <a:solidFill>
                  <a:schemeClr val="tx1"/>
                </a:solidFill>
              </a:rPr>
              <a:t> </a:t>
            </a:r>
            <a:r>
              <a:rPr lang="en-US" b="1" i="1" dirty="0" err="1" smtClean="0">
                <a:solidFill>
                  <a:schemeClr val="tx1"/>
                </a:solidFill>
              </a:rPr>
              <a:t>жүйесі</a:t>
            </a:r>
            <a:r>
              <a:rPr lang="en-US" b="1" i="1" dirty="0" smtClean="0">
                <a:solidFill>
                  <a:schemeClr val="tx1"/>
                </a:solidFill>
              </a:rPr>
              <a:t> </a:t>
            </a:r>
            <a:r>
              <a:rPr lang="en-US" i="1" dirty="0" smtClean="0">
                <a:solidFill>
                  <a:schemeClr val="tx1"/>
                </a:solidFill>
              </a:rPr>
              <a:t>деп </a:t>
            </a:r>
            <a:r>
              <a:rPr lang="en-US" dirty="0" err="1" smtClean="0">
                <a:solidFill>
                  <a:schemeClr val="tx1"/>
                </a:solidFill>
              </a:rPr>
              <a:t>атаймыз</a:t>
            </a:r>
            <a:r>
              <a:rPr lang="en-US" b="1" dirty="0" smtClean="0">
                <a:solidFill>
                  <a:schemeClr val="tx1"/>
                </a:solidFill>
              </a:rPr>
              <a:t>.</a:t>
            </a:r>
            <a:endParaRPr lang="en-US" b="1"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just" rtl="0"/>
            <a:r>
              <a:rPr lang="en-US" b="1" dirty="0" smtClean="0">
                <a:solidFill>
                  <a:schemeClr val="tx1"/>
                </a:solidFill>
              </a:rPr>
              <a:t> </a:t>
            </a:r>
            <a:r>
              <a:rPr lang="en-US" dirty="0" smtClean="0">
                <a:solidFill>
                  <a:schemeClr val="tx1"/>
                </a:solidFill>
              </a:rPr>
              <a:t>Жалпы алғанда, байланыс жүйесі 1 -суретте көрсетілген функционалды блок -схемамен ұсынылуы мүмкін.</a:t>
            </a:r>
            <a:endParaRPr lang="en-US" dirty="0" smtClean="0">
              <a:solidFill>
                <a:schemeClr val="tx1"/>
              </a:solidFill>
            </a:endParaRPr>
          </a:p>
          <a:p>
            <a:pPr algn="l" rtl="0"/>
            <a:r>
              <a:rPr lang="en-US" dirty="0" smtClean="0">
                <a:solidFill>
                  <a:schemeClr val="tx1"/>
                </a:solidFill>
              </a:rPr>
              <a:t> </a:t>
            </a:r>
            <a:endParaRPr lang="en-US" b="1"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1881930"/>
            <a:ext cx="8553450" cy="413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just"/>
            <a:r>
              <a:rPr lang="en-US" b="1" dirty="0" smtClean="0">
                <a:solidFill>
                  <a:schemeClr val="tx1"/>
                </a:solidFill>
              </a:rPr>
              <a:t> </a:t>
            </a:r>
            <a:r>
              <a:rPr lang="en-US" b="1" dirty="0">
                <a:solidFill>
                  <a:schemeClr val="tx1"/>
                </a:solidFill>
              </a:rPr>
              <a:t>Таратқыш. </a:t>
            </a:r>
            <a:r>
              <a:rPr lang="en-US" dirty="0">
                <a:solidFill>
                  <a:schemeClr val="tx1"/>
                </a:solidFill>
              </a:rPr>
              <a:t>Таратқыш электр </a:t>
            </a:r>
            <a:r>
              <a:rPr lang="en-US" dirty="0" err="1">
                <a:solidFill>
                  <a:schemeClr val="tx1"/>
                </a:solidFill>
              </a:rPr>
              <a:t>сигналын</a:t>
            </a:r>
            <a:r>
              <a:rPr lang="en-US" dirty="0">
                <a:solidFill>
                  <a:schemeClr val="tx1"/>
                </a:solidFill>
              </a:rPr>
              <a:t> </a:t>
            </a:r>
            <a:r>
              <a:rPr lang="en-US" dirty="0" err="1">
                <a:solidFill>
                  <a:schemeClr val="tx1"/>
                </a:solidFill>
              </a:rPr>
              <a:t>физикалық</a:t>
            </a:r>
            <a:r>
              <a:rPr lang="en-US" dirty="0">
                <a:solidFill>
                  <a:schemeClr val="tx1"/>
                </a:solidFill>
              </a:rPr>
              <a:t> </a:t>
            </a:r>
            <a:r>
              <a:rPr lang="en-US" dirty="0" err="1">
                <a:solidFill>
                  <a:schemeClr val="tx1"/>
                </a:solidFill>
              </a:rPr>
              <a:t>арна</a:t>
            </a:r>
            <a:r>
              <a:rPr lang="en-US" dirty="0">
                <a:solidFill>
                  <a:schemeClr val="tx1"/>
                </a:solidFill>
              </a:rPr>
              <a:t> </a:t>
            </a:r>
            <a:r>
              <a:rPr lang="en-US" dirty="0" err="1">
                <a:solidFill>
                  <a:schemeClr val="tx1"/>
                </a:solidFill>
              </a:rPr>
              <a:t>немесе</a:t>
            </a:r>
            <a:r>
              <a:rPr lang="en-US" dirty="0">
                <a:solidFill>
                  <a:schemeClr val="tx1"/>
                </a:solidFill>
              </a:rPr>
              <a:t> </a:t>
            </a:r>
            <a:r>
              <a:rPr lang="en-US" dirty="0" err="1">
                <a:solidFill>
                  <a:schemeClr val="tx1"/>
                </a:solidFill>
              </a:rPr>
              <a:t>тасымалдау</a:t>
            </a:r>
            <a:r>
              <a:rPr lang="en-US" dirty="0">
                <a:solidFill>
                  <a:schemeClr val="tx1"/>
                </a:solidFill>
              </a:rPr>
              <a:t> </a:t>
            </a:r>
            <a:r>
              <a:rPr lang="en-US" dirty="0" err="1">
                <a:solidFill>
                  <a:schemeClr val="tx1"/>
                </a:solidFill>
              </a:rPr>
              <a:t>ортасы</a:t>
            </a:r>
            <a:r>
              <a:rPr lang="en-US" dirty="0">
                <a:solidFill>
                  <a:schemeClr val="tx1"/>
                </a:solidFill>
              </a:rPr>
              <a:t> </a:t>
            </a:r>
            <a:r>
              <a:rPr lang="en-US" dirty="0" err="1">
                <a:solidFill>
                  <a:schemeClr val="tx1"/>
                </a:solidFill>
              </a:rPr>
              <a:t>арқылы</a:t>
            </a:r>
            <a:r>
              <a:rPr lang="en-US" dirty="0">
                <a:solidFill>
                  <a:schemeClr val="tx1"/>
                </a:solidFill>
              </a:rPr>
              <a:t> </a:t>
            </a:r>
            <a:r>
              <a:rPr lang="en-US" dirty="0" err="1">
                <a:solidFill>
                  <a:schemeClr val="tx1"/>
                </a:solidFill>
              </a:rPr>
              <a:t>беруге</a:t>
            </a:r>
            <a:r>
              <a:rPr lang="en-US" dirty="0">
                <a:solidFill>
                  <a:schemeClr val="tx1"/>
                </a:solidFill>
              </a:rPr>
              <a:t> </a:t>
            </a:r>
            <a:r>
              <a:rPr lang="en-US" dirty="0" err="1" smtClean="0">
                <a:solidFill>
                  <a:schemeClr val="tx1"/>
                </a:solidFill>
              </a:rPr>
              <a:t>жарамды</a:t>
            </a:r>
            <a:r>
              <a:rPr lang="en-US" dirty="0" smtClean="0">
                <a:solidFill>
                  <a:schemeClr val="tx1"/>
                </a:solidFill>
              </a:rPr>
              <a:t> </a:t>
            </a:r>
            <a:r>
              <a:rPr lang="en-US" dirty="0" err="1" smtClean="0">
                <a:solidFill>
                  <a:schemeClr val="tx1"/>
                </a:solidFill>
              </a:rPr>
              <a:t>формаға</a:t>
            </a:r>
            <a:r>
              <a:rPr lang="en-US" dirty="0" smtClean="0">
                <a:solidFill>
                  <a:schemeClr val="tx1"/>
                </a:solidFill>
              </a:rPr>
              <a:t> </a:t>
            </a:r>
            <a:r>
              <a:rPr lang="en-US" dirty="0" err="1" smtClean="0">
                <a:solidFill>
                  <a:schemeClr val="tx1"/>
                </a:solidFill>
              </a:rPr>
              <a:t>түрлендіреді</a:t>
            </a:r>
            <a:r>
              <a:rPr lang="en-US" dirty="0" smtClean="0">
                <a:solidFill>
                  <a:schemeClr val="tx1"/>
                </a:solidFill>
              </a:rPr>
              <a:t>.</a:t>
            </a:r>
            <a:endParaRPr lang="en-US" dirty="0" smtClean="0">
              <a:solidFill>
                <a:schemeClr val="tx1"/>
              </a:solidFill>
            </a:endParaRPr>
          </a:p>
          <a:p>
            <a:pPr algn="just"/>
            <a:r>
              <a:rPr lang="en-US" dirty="0" smtClean="0">
                <a:solidFill>
                  <a:schemeClr val="tx1"/>
                </a:solidFill>
              </a:rPr>
              <a:t>Мысалға</a:t>
            </a:r>
            <a:r>
              <a:rPr lang="en-US" dirty="0">
                <a:solidFill>
                  <a:schemeClr val="tx1"/>
                </a:solidFill>
              </a:rPr>
              <a:t>, радио және телехабар таратуда Федералды байланыс </a:t>
            </a:r>
            <a:r>
              <a:rPr lang="en-US" dirty="0" err="1">
                <a:solidFill>
                  <a:schemeClr val="tx1"/>
                </a:solidFill>
              </a:rPr>
              <a:t>комиссиясы</a:t>
            </a:r>
            <a:r>
              <a:rPr lang="en-US" dirty="0">
                <a:solidFill>
                  <a:schemeClr val="tx1"/>
                </a:solidFill>
              </a:rPr>
              <a:t> </a:t>
            </a:r>
            <a:r>
              <a:rPr lang="en-US" dirty="0" smtClean="0">
                <a:solidFill>
                  <a:schemeClr val="tx1"/>
                </a:solidFill>
              </a:rPr>
              <a:t>(</a:t>
            </a:r>
            <a:r>
              <a:rPr lang="en-US" dirty="0" smtClean="0">
                <a:solidFill>
                  <a:schemeClr val="tx1"/>
                </a:solidFill>
              </a:rPr>
              <a:t>ФБК</a:t>
            </a:r>
            <a:r>
              <a:rPr lang="en-US" dirty="0" smtClean="0">
                <a:solidFill>
                  <a:schemeClr val="tx1"/>
                </a:solidFill>
              </a:rPr>
              <a:t>) </a:t>
            </a:r>
            <a:r>
              <a:rPr lang="en-US" dirty="0" err="1" smtClean="0">
                <a:solidFill>
                  <a:schemeClr val="tx1"/>
                </a:solidFill>
              </a:rPr>
              <a:t>әрбір</a:t>
            </a:r>
            <a:r>
              <a:rPr lang="en-US" dirty="0" smtClean="0">
                <a:solidFill>
                  <a:schemeClr val="tx1"/>
                </a:solidFill>
              </a:rPr>
              <a:t> </a:t>
            </a:r>
            <a:r>
              <a:rPr lang="en-US" dirty="0">
                <a:solidFill>
                  <a:schemeClr val="tx1"/>
                </a:solidFill>
              </a:rPr>
              <a:t>таратушы станция үшін </a:t>
            </a:r>
            <a:r>
              <a:rPr lang="en-US" dirty="0" err="1">
                <a:solidFill>
                  <a:schemeClr val="tx1"/>
                </a:solidFill>
              </a:rPr>
              <a:t>жиілік</a:t>
            </a:r>
            <a:r>
              <a:rPr lang="en-US" dirty="0">
                <a:solidFill>
                  <a:schemeClr val="tx1"/>
                </a:solidFill>
              </a:rPr>
              <a:t> </a:t>
            </a:r>
            <a:r>
              <a:rPr lang="en-US" dirty="0" err="1" smtClean="0">
                <a:solidFill>
                  <a:schemeClr val="tx1"/>
                </a:solidFill>
              </a:rPr>
              <a:t>диапазоны</a:t>
            </a:r>
            <a:r>
              <a:rPr lang="en-US" dirty="0" smtClean="0">
                <a:solidFill>
                  <a:schemeClr val="tx1"/>
                </a:solidFill>
              </a:rPr>
              <a:t>н </a:t>
            </a:r>
            <a:r>
              <a:rPr lang="en-US" dirty="0" err="1" smtClean="0">
                <a:solidFill>
                  <a:schemeClr val="tx1"/>
                </a:solidFill>
              </a:rPr>
              <a:t>анықтайды</a:t>
            </a:r>
            <a:r>
              <a:rPr lang="en-US" dirty="0">
                <a:solidFill>
                  <a:schemeClr val="tx1"/>
                </a:solidFill>
              </a:rPr>
              <a:t>. </a:t>
            </a:r>
            <a:r>
              <a:rPr lang="en-US" dirty="0">
                <a:solidFill>
                  <a:schemeClr val="tx1"/>
                </a:solidFill>
              </a:rPr>
              <a:t>Демек, </a:t>
            </a:r>
            <a:r>
              <a:rPr lang="en-US" dirty="0" err="1" smtClean="0">
                <a:solidFill>
                  <a:schemeClr val="tx1"/>
                </a:solidFill>
              </a:rPr>
              <a:t>таратушы</a:t>
            </a:r>
            <a:r>
              <a:rPr lang="en-US" dirty="0" smtClean="0">
                <a:solidFill>
                  <a:schemeClr val="tx1"/>
                </a:solidFill>
              </a:rPr>
              <a:t> </a:t>
            </a:r>
            <a:r>
              <a:rPr lang="en-US" dirty="0" err="1">
                <a:solidFill>
                  <a:schemeClr val="tx1"/>
                </a:solidFill>
              </a:rPr>
              <a:t>берілетін</a:t>
            </a:r>
            <a:r>
              <a:rPr lang="en-US" dirty="0">
                <a:solidFill>
                  <a:schemeClr val="tx1"/>
                </a:solidFill>
              </a:rPr>
              <a:t> </a:t>
            </a:r>
            <a:r>
              <a:rPr lang="en-US" dirty="0" err="1">
                <a:solidFill>
                  <a:schemeClr val="tx1"/>
                </a:solidFill>
              </a:rPr>
              <a:t>ақпараттық</a:t>
            </a:r>
            <a:r>
              <a:rPr lang="en-US" dirty="0">
                <a:solidFill>
                  <a:schemeClr val="tx1"/>
                </a:solidFill>
              </a:rPr>
              <a:t> </a:t>
            </a:r>
            <a:r>
              <a:rPr lang="en-US" dirty="0" err="1" smtClean="0">
                <a:solidFill>
                  <a:schemeClr val="tx1"/>
                </a:solidFill>
              </a:rPr>
              <a:t>сигнал</a:t>
            </a:r>
            <a:r>
              <a:rPr lang="en-US" dirty="0" smtClean="0">
                <a:solidFill>
                  <a:schemeClr val="tx1"/>
                </a:solidFill>
              </a:rPr>
              <a:t> </a:t>
            </a:r>
            <a:r>
              <a:rPr lang="en-US" dirty="0" err="1" smtClean="0">
                <a:solidFill>
                  <a:schemeClr val="tx1"/>
                </a:solidFill>
              </a:rPr>
              <a:t>сәйкес</a:t>
            </a:r>
            <a:r>
              <a:rPr lang="en-US" dirty="0" smtClean="0">
                <a:solidFill>
                  <a:schemeClr val="tx1"/>
                </a:solidFill>
              </a:rPr>
              <a:t> </a:t>
            </a:r>
            <a:r>
              <a:rPr lang="en-US" dirty="0" err="1" smtClean="0">
                <a:solidFill>
                  <a:schemeClr val="tx1"/>
                </a:solidFill>
              </a:rPr>
              <a:t>жиілік</a:t>
            </a:r>
            <a:r>
              <a:rPr lang="en-US" dirty="0" smtClean="0">
                <a:solidFill>
                  <a:schemeClr val="tx1"/>
                </a:solidFill>
              </a:rPr>
              <a:t> </a:t>
            </a:r>
            <a:r>
              <a:rPr lang="en-US" dirty="0" err="1" smtClean="0">
                <a:solidFill>
                  <a:schemeClr val="tx1"/>
                </a:solidFill>
              </a:rPr>
              <a:t>диапазоны</a:t>
            </a:r>
            <a:r>
              <a:rPr lang="en-US" dirty="0" smtClean="0">
                <a:solidFill>
                  <a:schemeClr val="tx1"/>
                </a:solidFill>
              </a:rPr>
              <a:t>на</a:t>
            </a:r>
            <a:r>
              <a:rPr lang="en-US" dirty="0" smtClean="0">
                <a:solidFill>
                  <a:schemeClr val="tx1"/>
                </a:solidFill>
              </a:rPr>
              <a:t> </a:t>
            </a:r>
            <a:r>
              <a:rPr lang="en-US" dirty="0" err="1" smtClean="0">
                <a:solidFill>
                  <a:schemeClr val="tx1"/>
                </a:solidFill>
              </a:rPr>
              <a:t>аудару</a:t>
            </a:r>
            <a:r>
              <a:rPr lang="en-US" dirty="0" smtClean="0">
                <a:solidFill>
                  <a:schemeClr val="tx1"/>
                </a:solidFill>
              </a:rPr>
              <a:t> </a:t>
            </a:r>
            <a:r>
              <a:rPr lang="en-US" dirty="0" err="1" smtClean="0">
                <a:solidFill>
                  <a:schemeClr val="tx1"/>
                </a:solidFill>
              </a:rPr>
              <a:t>таратқышқа</a:t>
            </a:r>
            <a:r>
              <a:rPr lang="en-US" dirty="0" smtClean="0">
                <a:solidFill>
                  <a:schemeClr val="tx1"/>
                </a:solidFill>
              </a:rPr>
              <a:t> </a:t>
            </a:r>
            <a:r>
              <a:rPr lang="en-US" dirty="0">
                <a:solidFill>
                  <a:schemeClr val="tx1"/>
                </a:solidFill>
              </a:rPr>
              <a:t>тағайындалған жиіліктің </a:t>
            </a:r>
            <a:r>
              <a:rPr lang="en-US" dirty="0" err="1">
                <a:solidFill>
                  <a:schemeClr val="tx1"/>
                </a:solidFill>
              </a:rPr>
              <a:t>бөлінуіне</a:t>
            </a:r>
            <a:r>
              <a:rPr lang="en-US" dirty="0">
                <a:solidFill>
                  <a:schemeClr val="tx1"/>
                </a:solidFill>
              </a:rPr>
              <a:t> </a:t>
            </a:r>
            <a:r>
              <a:rPr lang="en-US" dirty="0" err="1" smtClean="0">
                <a:solidFill>
                  <a:schemeClr val="tx1"/>
                </a:solidFill>
              </a:rPr>
              <a:t>сәйкес</a:t>
            </a:r>
            <a:r>
              <a:rPr lang="en-US" dirty="0" smtClean="0">
                <a:solidFill>
                  <a:schemeClr val="tx1"/>
                </a:solidFill>
              </a:rPr>
              <a:t> болу керек</a:t>
            </a:r>
            <a:r>
              <a:rPr lang="en-US" dirty="0" smtClean="0">
                <a:solidFill>
                  <a:schemeClr val="tx1"/>
                </a:solidFill>
              </a:rPr>
              <a:t>. </a:t>
            </a:r>
            <a:r>
              <a:rPr lang="en-US" dirty="0">
                <a:solidFill>
                  <a:schemeClr val="tx1"/>
                </a:solidFill>
              </a:rPr>
              <a:t>Осылайша, </a:t>
            </a:r>
            <a:r>
              <a:rPr lang="en-US" dirty="0" err="1" smtClean="0">
                <a:solidFill>
                  <a:schemeClr val="tx1"/>
                </a:solidFill>
              </a:rPr>
              <a:t>бірнеше</a:t>
            </a:r>
            <a:r>
              <a:rPr lang="en-US" dirty="0" smtClean="0">
                <a:solidFill>
                  <a:schemeClr val="tx1"/>
                </a:solidFill>
              </a:rPr>
              <a:t> </a:t>
            </a:r>
            <a:r>
              <a:rPr lang="en-US" dirty="0">
                <a:solidFill>
                  <a:schemeClr val="tx1"/>
                </a:solidFill>
              </a:rPr>
              <a:t>радиостанциялар бір -біріне </a:t>
            </a:r>
            <a:r>
              <a:rPr lang="en-US" dirty="0" err="1">
                <a:solidFill>
                  <a:schemeClr val="tx1"/>
                </a:solidFill>
              </a:rPr>
              <a:t>кедергі</a:t>
            </a:r>
            <a:r>
              <a:rPr lang="en-US" dirty="0">
                <a:solidFill>
                  <a:schemeClr val="tx1"/>
                </a:solidFill>
              </a:rPr>
              <a:t> </a:t>
            </a:r>
            <a:r>
              <a:rPr lang="en-US" dirty="0" err="1" smtClean="0">
                <a:solidFill>
                  <a:schemeClr val="tx1"/>
                </a:solidFill>
              </a:rPr>
              <a:t>жасамай</a:t>
            </a:r>
            <a:r>
              <a:rPr lang="en-US" dirty="0" smtClean="0">
                <a:solidFill>
                  <a:schemeClr val="tx1"/>
                </a:solidFill>
              </a:rPr>
              <a:t> </a:t>
            </a:r>
            <a:r>
              <a:rPr lang="en-US" dirty="0" err="1" smtClean="0">
                <a:solidFill>
                  <a:schemeClr val="tx1"/>
                </a:solidFill>
              </a:rPr>
              <a:t>сигналдар</a:t>
            </a:r>
            <a:r>
              <a:rPr lang="en-US" dirty="0" smtClean="0">
                <a:solidFill>
                  <a:schemeClr val="tx1"/>
                </a:solidFill>
              </a:rPr>
              <a:t> </a:t>
            </a:r>
            <a:r>
              <a:rPr lang="en-US" dirty="0" err="1">
                <a:solidFill>
                  <a:schemeClr val="tx1"/>
                </a:solidFill>
              </a:rPr>
              <a:t>арқылы</a:t>
            </a:r>
            <a:r>
              <a:rPr lang="en-US" dirty="0">
                <a:solidFill>
                  <a:schemeClr val="tx1"/>
                </a:solidFill>
              </a:rPr>
              <a:t> </a:t>
            </a:r>
            <a:r>
              <a:rPr lang="en-US" dirty="0" err="1" smtClean="0">
                <a:solidFill>
                  <a:schemeClr val="tx1"/>
                </a:solidFill>
              </a:rPr>
              <a:t>беріледі</a:t>
            </a:r>
            <a:r>
              <a:rPr lang="en-US" dirty="0" smtClean="0">
                <a:solidFill>
                  <a:schemeClr val="tx1"/>
                </a:solidFill>
              </a:rPr>
              <a:t>. </a:t>
            </a:r>
            <a:endParaRPr lang="en-US" b="1"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174522"/>
            <a:ext cx="8858865" cy="6607278"/>
          </a:xfrm>
        </p:spPr>
        <p:txBody>
          <a:bodyPr>
            <a:normAutofit fontScale="92500"/>
          </a:bodyPr>
          <a:lstStyle/>
          <a:p>
            <a:pPr algn="just"/>
            <a:r>
              <a:rPr lang="en-US" dirty="0" smtClean="0">
                <a:solidFill>
                  <a:schemeClr val="tx1"/>
                </a:solidFill>
              </a:rPr>
              <a:t> </a:t>
            </a:r>
            <a:r>
              <a:rPr lang="en-US" dirty="0">
                <a:solidFill>
                  <a:schemeClr val="tx1"/>
                </a:solidFill>
              </a:rPr>
              <a:t> </a:t>
            </a:r>
            <a:r>
              <a:rPr lang="en-US" dirty="0" err="1" smtClean="0">
                <a:solidFill>
                  <a:schemeClr val="tx1"/>
                </a:solidFill>
              </a:rPr>
              <a:t>Жалпы</a:t>
            </a:r>
            <a:r>
              <a:rPr lang="en-US" dirty="0">
                <a:solidFill>
                  <a:schemeClr val="tx1"/>
                </a:solidFill>
              </a:rPr>
              <a:t>, таратушы </a:t>
            </a:r>
            <a:r>
              <a:rPr lang="en-US" dirty="0" err="1">
                <a:solidFill>
                  <a:schemeClr val="tx1"/>
                </a:solidFill>
              </a:rPr>
              <a:t>хабар</a:t>
            </a:r>
            <a:r>
              <a:rPr lang="en-US" dirty="0">
                <a:solidFill>
                  <a:schemeClr val="tx1"/>
                </a:solidFill>
              </a:rPr>
              <a:t> </a:t>
            </a:r>
            <a:r>
              <a:rPr lang="en-US" dirty="0" err="1" smtClean="0">
                <a:solidFill>
                  <a:schemeClr val="tx1"/>
                </a:solidFill>
              </a:rPr>
              <a:t>сигналының</a:t>
            </a:r>
            <a:r>
              <a:rPr lang="en-US" dirty="0" smtClean="0">
                <a:solidFill>
                  <a:schemeClr val="tx1"/>
                </a:solidFill>
              </a:rPr>
              <a:t> арнаға</a:t>
            </a:r>
            <a:r>
              <a:rPr lang="en-US" dirty="0" smtClean="0">
                <a:solidFill>
                  <a:schemeClr val="tx1"/>
                </a:solidFill>
              </a:rPr>
              <a:t> </a:t>
            </a:r>
            <a:r>
              <a:rPr lang="en-US" dirty="0" err="1">
                <a:solidFill>
                  <a:schemeClr val="tx1"/>
                </a:solidFill>
              </a:rPr>
              <a:t>сәйкестігін</a:t>
            </a:r>
            <a:r>
              <a:rPr lang="en-US" dirty="0">
                <a:solidFill>
                  <a:schemeClr val="tx1"/>
                </a:solidFill>
              </a:rPr>
              <a:t> </a:t>
            </a:r>
            <a:r>
              <a:rPr lang="en-US" dirty="0" err="1" smtClean="0">
                <a:solidFill>
                  <a:schemeClr val="tx1"/>
                </a:solidFill>
              </a:rPr>
              <a:t>орындай</a:t>
            </a:r>
            <a:r>
              <a:rPr lang="en-US" dirty="0" smtClean="0">
                <a:solidFill>
                  <a:schemeClr val="tx1"/>
                </a:solidFill>
              </a:rPr>
              <a:t>тын</a:t>
            </a:r>
            <a:r>
              <a:rPr lang="en-US" dirty="0" smtClean="0">
                <a:solidFill>
                  <a:schemeClr val="tx1"/>
                </a:solidFill>
              </a:rPr>
              <a:t> </a:t>
            </a:r>
            <a:r>
              <a:rPr lang="en-US" dirty="0" err="1" smtClean="0">
                <a:solidFill>
                  <a:schemeClr val="tx1"/>
                </a:solidFill>
              </a:rPr>
              <a:t>процесс</a:t>
            </a:r>
            <a:r>
              <a:rPr lang="en-US" dirty="0" smtClean="0">
                <a:solidFill>
                  <a:schemeClr val="tx1"/>
                </a:solidFill>
              </a:rPr>
              <a:t> </a:t>
            </a:r>
            <a:r>
              <a:rPr lang="en-US" i="1" dirty="0" err="1" smtClean="0">
                <a:solidFill>
                  <a:schemeClr val="tx1"/>
                </a:solidFill>
              </a:rPr>
              <a:t>модуляция</a:t>
            </a:r>
            <a:r>
              <a:rPr lang="en-US" i="1" dirty="0" smtClean="0">
                <a:solidFill>
                  <a:schemeClr val="tx1"/>
                </a:solidFill>
              </a:rPr>
              <a:t> </a:t>
            </a:r>
            <a:r>
              <a:rPr lang="en-US" dirty="0" err="1" smtClean="0">
                <a:solidFill>
                  <a:schemeClr val="tx1"/>
                </a:solidFill>
              </a:rPr>
              <a:t>деп</a:t>
            </a:r>
            <a:r>
              <a:rPr lang="en-US" dirty="0" smtClean="0">
                <a:solidFill>
                  <a:schemeClr val="tx1"/>
                </a:solidFill>
              </a:rPr>
              <a:t> </a:t>
            </a:r>
            <a:r>
              <a:rPr lang="en-US" dirty="0" err="1" smtClean="0">
                <a:solidFill>
                  <a:schemeClr val="tx1"/>
                </a:solidFill>
              </a:rPr>
              <a:t>атала</a:t>
            </a:r>
            <a:r>
              <a:rPr lang="en-US" dirty="0" smtClean="0">
                <a:solidFill>
                  <a:schemeClr val="tx1"/>
                </a:solidFill>
              </a:rPr>
              <a:t>ды</a:t>
            </a:r>
            <a:r>
              <a:rPr lang="en-US" dirty="0" smtClean="0">
                <a:solidFill>
                  <a:schemeClr val="tx1"/>
                </a:solidFill>
              </a:rPr>
              <a:t>. </a:t>
            </a:r>
            <a:r>
              <a:rPr lang="en-US" dirty="0">
                <a:solidFill>
                  <a:schemeClr val="tx1"/>
                </a:solidFill>
              </a:rPr>
              <a:t>Әдетте </a:t>
            </a:r>
            <a:r>
              <a:rPr lang="en-US" dirty="0" err="1">
                <a:solidFill>
                  <a:schemeClr val="tx1"/>
                </a:solidFill>
              </a:rPr>
              <a:t>модуляция</a:t>
            </a:r>
            <a:r>
              <a:rPr lang="en-US" dirty="0">
                <a:solidFill>
                  <a:schemeClr val="tx1"/>
                </a:solidFill>
              </a:rPr>
              <a:t> </a:t>
            </a:r>
            <a:r>
              <a:rPr lang="en-US" dirty="0" err="1" smtClean="0">
                <a:solidFill>
                  <a:schemeClr val="tx1"/>
                </a:solidFill>
              </a:rPr>
              <a:t>ақпарат</a:t>
            </a:r>
            <a:r>
              <a:rPr lang="en-US" dirty="0" smtClean="0">
                <a:solidFill>
                  <a:schemeClr val="tx1"/>
                </a:solidFill>
              </a:rPr>
              <a:t> </a:t>
            </a:r>
            <a:r>
              <a:rPr lang="en-US" dirty="0" err="1">
                <a:solidFill>
                  <a:schemeClr val="tx1"/>
                </a:solidFill>
              </a:rPr>
              <a:t>сигнал</a:t>
            </a:r>
            <a:r>
              <a:rPr lang="en-US" dirty="0">
                <a:solidFill>
                  <a:schemeClr val="tx1"/>
                </a:solidFill>
              </a:rPr>
              <a:t> </a:t>
            </a:r>
            <a:r>
              <a:rPr lang="en-US" dirty="0" err="1" smtClean="0">
                <a:solidFill>
                  <a:schemeClr val="tx1"/>
                </a:solidFill>
              </a:rPr>
              <a:t>синусоидальды</a:t>
            </a:r>
            <a:r>
              <a:rPr lang="en-US" dirty="0" smtClean="0">
                <a:solidFill>
                  <a:schemeClr val="tx1"/>
                </a:solidFill>
              </a:rPr>
              <a:t> </a:t>
            </a:r>
            <a:r>
              <a:rPr lang="en-US" dirty="0" err="1" smtClean="0">
                <a:solidFill>
                  <a:schemeClr val="tx1"/>
                </a:solidFill>
              </a:rPr>
              <a:t>тасымалдаушы</a:t>
            </a:r>
            <a:r>
              <a:rPr lang="en-US" dirty="0" smtClean="0">
                <a:solidFill>
                  <a:schemeClr val="tx1"/>
                </a:solidFill>
              </a:rPr>
              <a:t> </a:t>
            </a:r>
            <a:r>
              <a:rPr lang="en-US" dirty="0" err="1" smtClean="0">
                <a:solidFill>
                  <a:schemeClr val="tx1"/>
                </a:solidFill>
              </a:rPr>
              <a:t>амплитудасын</a:t>
            </a:r>
            <a:r>
              <a:rPr lang="en-US" dirty="0">
                <a:solidFill>
                  <a:schemeClr val="tx1"/>
                </a:solidFill>
              </a:rPr>
              <a:t>, жиілігін немесе фазасын жүйелі </a:t>
            </a:r>
            <a:r>
              <a:rPr lang="en-US" dirty="0" err="1">
                <a:solidFill>
                  <a:schemeClr val="tx1"/>
                </a:solidFill>
              </a:rPr>
              <a:t>түрде</a:t>
            </a:r>
            <a:r>
              <a:rPr lang="en-US" dirty="0">
                <a:solidFill>
                  <a:schemeClr val="tx1"/>
                </a:solidFill>
              </a:rPr>
              <a:t> </a:t>
            </a:r>
            <a:r>
              <a:rPr lang="en-US" dirty="0" err="1" smtClean="0">
                <a:solidFill>
                  <a:schemeClr val="tx1"/>
                </a:solidFill>
              </a:rPr>
              <a:t>өзгертеді</a:t>
            </a:r>
            <a:r>
              <a:rPr lang="en-US" dirty="0" smtClean="0">
                <a:solidFill>
                  <a:schemeClr val="tx1"/>
                </a:solidFill>
              </a:rPr>
              <a:t>. </a:t>
            </a:r>
            <a:r>
              <a:rPr lang="en-US" dirty="0">
                <a:solidFill>
                  <a:schemeClr val="tx1"/>
                </a:solidFill>
              </a:rPr>
              <a:t>Мысалға,</a:t>
            </a:r>
            <a:r>
              <a:rPr lang="en-US" dirty="0" smtClean="0">
                <a:solidFill>
                  <a:schemeClr val="tx1"/>
                </a:solidFill>
              </a:rPr>
              <a:t>In </a:t>
            </a:r>
            <a:r>
              <a:rPr lang="en-US" dirty="0">
                <a:solidFill>
                  <a:schemeClr val="tx1"/>
                </a:solidFill>
              </a:rPr>
              <a:t>FM радиохабарлары, </a:t>
            </a:r>
            <a:r>
              <a:rPr lang="en-US" dirty="0" smtClean="0">
                <a:solidFill>
                  <a:schemeClr val="tx1"/>
                </a:solidFill>
              </a:rPr>
              <a:t>ақпараттық сигнал </a:t>
            </a:r>
            <a:r>
              <a:rPr lang="en-US" dirty="0" err="1">
                <a:solidFill>
                  <a:schemeClr val="tx1"/>
                </a:solidFill>
              </a:rPr>
              <a:t>берілетін</a:t>
            </a:r>
            <a:r>
              <a:rPr lang="en-US" dirty="0">
                <a:solidFill>
                  <a:schemeClr val="tx1"/>
                </a:solidFill>
              </a:rPr>
              <a:t> </a:t>
            </a:r>
            <a:r>
              <a:rPr lang="en-US" dirty="0" err="1">
                <a:solidFill>
                  <a:schemeClr val="tx1"/>
                </a:solidFill>
              </a:rPr>
              <a:t>синусоидальды</a:t>
            </a:r>
            <a:r>
              <a:rPr lang="en-US" dirty="0">
                <a:solidFill>
                  <a:schemeClr val="tx1"/>
                </a:solidFill>
              </a:rPr>
              <a:t> </a:t>
            </a:r>
            <a:r>
              <a:rPr lang="en-US" dirty="0" err="1" smtClean="0">
                <a:solidFill>
                  <a:schemeClr val="tx1"/>
                </a:solidFill>
              </a:rPr>
              <a:t>тасымалдаушы</a:t>
            </a:r>
            <a:r>
              <a:rPr lang="en-US" dirty="0" smtClean="0">
                <a:solidFill>
                  <a:schemeClr val="tx1"/>
                </a:solidFill>
              </a:rPr>
              <a:t> </a:t>
            </a:r>
            <a:r>
              <a:rPr lang="en-US" dirty="0" err="1" smtClean="0">
                <a:solidFill>
                  <a:schemeClr val="tx1"/>
                </a:solidFill>
              </a:rPr>
              <a:t>жиіліктің</a:t>
            </a:r>
            <a:r>
              <a:rPr lang="en-US" dirty="0" smtClean="0">
                <a:solidFill>
                  <a:schemeClr val="tx1"/>
                </a:solidFill>
              </a:rPr>
              <a:t> </a:t>
            </a:r>
            <a:r>
              <a:rPr lang="en-US" dirty="0" err="1">
                <a:solidFill>
                  <a:schemeClr val="tx1"/>
                </a:solidFill>
              </a:rPr>
              <a:t>өзгеруінде</a:t>
            </a:r>
            <a:r>
              <a:rPr lang="en-US" dirty="0">
                <a:solidFill>
                  <a:schemeClr val="tx1"/>
                </a:solidFill>
              </a:rPr>
              <a:t> </a:t>
            </a:r>
            <a:r>
              <a:rPr lang="en-US" dirty="0" err="1" smtClean="0">
                <a:solidFill>
                  <a:schemeClr val="tx1"/>
                </a:solidFill>
              </a:rPr>
              <a:t>болады</a:t>
            </a:r>
            <a:r>
              <a:rPr lang="en-US" dirty="0" smtClean="0">
                <a:solidFill>
                  <a:schemeClr val="tx1"/>
                </a:solidFill>
              </a:rPr>
              <a:t>. </a:t>
            </a:r>
            <a:r>
              <a:rPr lang="en-US" dirty="0" err="1">
                <a:solidFill>
                  <a:schemeClr val="tx1"/>
                </a:solidFill>
              </a:rPr>
              <a:t>Бұл</a:t>
            </a:r>
            <a:r>
              <a:rPr lang="en-US" dirty="0">
                <a:solidFill>
                  <a:schemeClr val="tx1"/>
                </a:solidFill>
              </a:rPr>
              <a:t> </a:t>
            </a:r>
            <a:r>
              <a:rPr lang="en-US" dirty="0" err="1" smtClean="0">
                <a:solidFill>
                  <a:schemeClr val="tx1"/>
                </a:solidFill>
              </a:rPr>
              <a:t>мысал</a:t>
            </a:r>
            <a:r>
              <a:rPr lang="en-US" dirty="0" smtClean="0">
                <a:solidFill>
                  <a:schemeClr val="tx1"/>
                </a:solidFill>
              </a:rPr>
              <a:t> </a:t>
            </a:r>
            <a:r>
              <a:rPr lang="en-US" i="1" dirty="0" err="1" smtClean="0">
                <a:solidFill>
                  <a:schemeClr val="tx1"/>
                </a:solidFill>
              </a:rPr>
              <a:t>жиілік</a:t>
            </a:r>
            <a:r>
              <a:rPr lang="en-US" i="1" dirty="0" smtClean="0">
                <a:solidFill>
                  <a:schemeClr val="tx1"/>
                </a:solidFill>
              </a:rPr>
              <a:t> </a:t>
            </a:r>
            <a:r>
              <a:rPr lang="en-US" i="1" dirty="0">
                <a:solidFill>
                  <a:schemeClr val="tx1"/>
                </a:solidFill>
              </a:rPr>
              <a:t>модуляциясы</a:t>
            </a:r>
            <a:r>
              <a:rPr lang="en-US" dirty="0">
                <a:solidFill>
                  <a:schemeClr val="tx1"/>
                </a:solidFill>
              </a:rPr>
              <a:t>. </a:t>
            </a:r>
            <a:r>
              <a:rPr lang="en-US" i="1" dirty="0">
                <a:solidFill>
                  <a:schemeClr val="tx1"/>
                </a:solidFill>
              </a:rPr>
              <a:t>Фазалық модуляция </a:t>
            </a:r>
            <a:r>
              <a:rPr lang="en-US" dirty="0">
                <a:solidFill>
                  <a:schemeClr val="tx1"/>
                </a:solidFill>
              </a:rPr>
              <a:t>(</a:t>
            </a:r>
            <a:r>
              <a:rPr lang="en-US" i="1" dirty="0">
                <a:solidFill>
                  <a:schemeClr val="tx1"/>
                </a:solidFill>
              </a:rPr>
              <a:t>PM</a:t>
            </a:r>
            <a:r>
              <a:rPr lang="en-US" dirty="0">
                <a:solidFill>
                  <a:schemeClr val="tx1"/>
                </a:solidFill>
              </a:rPr>
              <a:t>) әлі </a:t>
            </a:r>
            <a:r>
              <a:rPr lang="en-US" dirty="0" smtClean="0">
                <a:solidFill>
                  <a:schemeClr val="tx1"/>
                </a:solidFill>
              </a:rPr>
              <a:t>үшінші </a:t>
            </a:r>
            <a:r>
              <a:rPr lang="en-US" dirty="0">
                <a:solidFill>
                  <a:schemeClr val="tx1"/>
                </a:solidFill>
              </a:rPr>
              <a:t>синусоидальды тасымалдаушыда ақпараттық сигналды әсер ету әдісі</a:t>
            </a:r>
            <a:r>
              <a:rPr lang="en-US" dirty="0" smtClean="0">
                <a:solidFill>
                  <a:schemeClr val="tx1"/>
                </a:solidFill>
              </a:rPr>
              <a:t>. </a:t>
            </a:r>
            <a:r>
              <a:rPr lang="en-US" dirty="0">
                <a:solidFill>
                  <a:schemeClr val="tx1"/>
                </a:solidFill>
              </a:rPr>
              <a:t>Жалпы алғанда, AM, FM және PM сияқты тасымалдаушы модуляциясы </a:t>
            </a:r>
            <a:r>
              <a:rPr lang="en-US" dirty="0" err="1" smtClean="0">
                <a:solidFill>
                  <a:schemeClr val="tx1"/>
                </a:solidFill>
              </a:rPr>
              <a:t>таратушы</a:t>
            </a:r>
            <a:r>
              <a:rPr lang="en-US" dirty="0" smtClean="0">
                <a:solidFill>
                  <a:schemeClr val="tx1"/>
                </a:solidFill>
              </a:rPr>
              <a:t>, </a:t>
            </a:r>
            <a:r>
              <a:rPr lang="en-US" dirty="0" err="1" smtClean="0">
                <a:solidFill>
                  <a:schemeClr val="tx1"/>
                </a:solidFill>
              </a:rPr>
              <a:t>сияқты</a:t>
            </a:r>
            <a:r>
              <a:rPr lang="en-US" dirty="0" smtClean="0">
                <a:solidFill>
                  <a:schemeClr val="tx1"/>
                </a:solidFill>
              </a:rPr>
              <a:t> </a:t>
            </a:r>
            <a:r>
              <a:rPr lang="en-US" dirty="0">
                <a:solidFill>
                  <a:schemeClr val="tx1"/>
                </a:solidFill>
              </a:rPr>
              <a:t>ақпараттық сигналды </a:t>
            </a:r>
            <a:r>
              <a:rPr lang="en-US" dirty="0" err="1">
                <a:solidFill>
                  <a:schemeClr val="tx1"/>
                </a:solidFill>
              </a:rPr>
              <a:t>сәйкес</a:t>
            </a:r>
            <a:r>
              <a:rPr lang="en-US" dirty="0">
                <a:solidFill>
                  <a:schemeClr val="tx1"/>
                </a:solidFill>
              </a:rPr>
              <a:t> </a:t>
            </a:r>
            <a:r>
              <a:rPr lang="en-US" dirty="0" err="1">
                <a:solidFill>
                  <a:schemeClr val="tx1"/>
                </a:solidFill>
              </a:rPr>
              <a:t>арна</a:t>
            </a:r>
            <a:r>
              <a:rPr lang="en-US" dirty="0">
                <a:solidFill>
                  <a:schemeClr val="tx1"/>
                </a:solidFill>
              </a:rPr>
              <a:t> </a:t>
            </a:r>
            <a:r>
              <a:rPr lang="en-US" dirty="0" err="1">
                <a:solidFill>
                  <a:schemeClr val="tx1"/>
                </a:solidFill>
              </a:rPr>
              <a:t>сипаттамалары</a:t>
            </a:r>
            <a:r>
              <a:rPr lang="en-US" dirty="0">
                <a:solidFill>
                  <a:schemeClr val="tx1"/>
                </a:solidFill>
              </a:rPr>
              <a:t> </a:t>
            </a:r>
            <a:r>
              <a:rPr lang="en-US" dirty="0" err="1" smtClean="0">
                <a:solidFill>
                  <a:schemeClr val="tx1"/>
                </a:solidFill>
              </a:rPr>
              <a:t>ның</a:t>
            </a:r>
            <a:r>
              <a:rPr lang="en-US" dirty="0" smtClean="0">
                <a:solidFill>
                  <a:schemeClr val="tx1"/>
                </a:solidFill>
              </a:rPr>
              <a:t> </a:t>
            </a:r>
            <a:r>
              <a:rPr lang="en-US" dirty="0" err="1" smtClean="0">
                <a:solidFill>
                  <a:schemeClr val="tx1"/>
                </a:solidFill>
              </a:rPr>
              <a:t>келетін</a:t>
            </a:r>
            <a:r>
              <a:rPr lang="en-US" dirty="0" smtClean="0">
                <a:solidFill>
                  <a:schemeClr val="tx1"/>
                </a:solidFill>
              </a:rPr>
              <a:t> </a:t>
            </a:r>
            <a:r>
              <a:rPr lang="en-US" dirty="0">
                <a:solidFill>
                  <a:schemeClr val="tx1"/>
                </a:solidFill>
              </a:rPr>
              <a:t>формаға </a:t>
            </a:r>
            <a:r>
              <a:rPr lang="en-US" dirty="0" err="1">
                <a:solidFill>
                  <a:schemeClr val="tx1"/>
                </a:solidFill>
              </a:rPr>
              <a:t>түрлендіру</a:t>
            </a:r>
            <a:r>
              <a:rPr lang="en-US" dirty="0">
                <a:solidFill>
                  <a:schemeClr val="tx1"/>
                </a:solidFill>
              </a:rPr>
              <a:t> </a:t>
            </a:r>
            <a:r>
              <a:rPr lang="en-US" dirty="0" err="1" smtClean="0">
                <a:solidFill>
                  <a:schemeClr val="tx1"/>
                </a:solidFill>
              </a:rPr>
              <a:t>үшін</a:t>
            </a:r>
            <a:r>
              <a:rPr lang="en-US" dirty="0" smtClean="0">
                <a:solidFill>
                  <a:schemeClr val="tx1"/>
                </a:solidFill>
              </a:rPr>
              <a:t> қажет</a:t>
            </a:r>
            <a:r>
              <a:rPr lang="en-US" dirty="0" smtClean="0">
                <a:solidFill>
                  <a:schemeClr val="tx1"/>
                </a:solidFill>
              </a:rPr>
              <a:t>.</a:t>
            </a:r>
            <a:endParaRPr lang="en-US" b="1"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p:cNvSpPr>
          <p:nvPr>
            <p:ph type="title" sz="quarter"/>
          </p:nvPr>
        </p:nvSpPr>
        <p:spPr>
          <a:xfrm>
            <a:off x="457200" y="457200"/>
            <a:ext cx="8229600" cy="739775"/>
          </a:xfrm>
        </p:spPr>
        <p:txBody>
          <a:bodyPr vert="horz" wrap="square" lIns="91440" tIns="45720" rIns="91440" bIns="45720" anchor="ctr" anchorCtr="0"/>
          <a:p>
            <a:pPr eaLnBrk="1" hangingPunct="1"/>
            <a:r>
              <a:rPr lang="ru-RU" altLang="ru-RU" sz="2800" dirty="0"/>
              <a:t>Модуляция </a:t>
            </a:r>
            <a:endParaRPr lang="ru-RU" altLang="ru-RU" sz="2800" dirty="0"/>
          </a:p>
        </p:txBody>
      </p:sp>
      <p:sp>
        <p:nvSpPr>
          <p:cNvPr id="54275" name="Text Box 6"/>
          <p:cNvSpPr txBox="1"/>
          <p:nvPr/>
        </p:nvSpPr>
        <p:spPr>
          <a:xfrm>
            <a:off x="827088" y="2924175"/>
            <a:ext cx="7561262"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SzTx/>
              <a:buFontTx/>
              <a:buNone/>
            </a:pPr>
            <a:r>
              <a:rPr lang="" altLang="ru-RU" sz="1800" dirty="0">
                <a:solidFill>
                  <a:srgbClr val="0066FF"/>
                </a:solidFill>
              </a:rPr>
              <a:t>Тасушы сигнал</a:t>
            </a:r>
            <a:r>
              <a:rPr lang="ru-RU" altLang="ru-RU" sz="1800" dirty="0"/>
              <a:t>                                             </a:t>
            </a:r>
            <a:r>
              <a:rPr lang="" altLang="ru-RU" sz="1800" dirty="0"/>
              <a:t>Амплитудалық модуляция</a:t>
            </a:r>
            <a:endParaRPr lang="" altLang="ru-RU" sz="1800" dirty="0"/>
          </a:p>
        </p:txBody>
      </p:sp>
      <p:sp>
        <p:nvSpPr>
          <p:cNvPr id="54276" name="Rectangle 8"/>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graphicFrame>
        <p:nvGraphicFramePr>
          <p:cNvPr id="16386" name="Object 7"/>
          <p:cNvGraphicFramePr>
            <a:graphicFrameLocks noChangeAspect="1"/>
          </p:cNvGraphicFramePr>
          <p:nvPr/>
        </p:nvGraphicFramePr>
        <p:xfrm>
          <a:off x="684213" y="1052513"/>
          <a:ext cx="2519362" cy="1825625"/>
        </p:xfrm>
        <a:graphic>
          <a:graphicData uri="http://schemas.openxmlformats.org/presentationml/2006/ole">
            <mc:AlternateContent xmlns:mc="http://schemas.openxmlformats.org/markup-compatibility/2006">
              <mc:Choice xmlns:v="urn:schemas-microsoft-com:vml" Requires="v">
                <p:oleObj spid="_x0000_s3152" name="" r:id="rId1" imgW="1898650" imgH="1374140" progId="Word.Picture.8">
                  <p:embed/>
                </p:oleObj>
              </mc:Choice>
              <mc:Fallback>
                <p:oleObj name="" r:id="rId1" imgW="1898650" imgH="1374140" progId="Word.Picture.8">
                  <p:embed/>
                  <p:pic>
                    <p:nvPicPr>
                      <p:cNvPr id="0" name="Picture 3151"/>
                      <p:cNvPicPr/>
                      <p:nvPr/>
                    </p:nvPicPr>
                    <p:blipFill>
                      <a:blip r:embed="rId2"/>
                      <a:stretch>
                        <a:fillRect/>
                      </a:stretch>
                    </p:blipFill>
                    <p:spPr>
                      <a:xfrm>
                        <a:off x="684213" y="1052513"/>
                        <a:ext cx="2519362" cy="1825625"/>
                      </a:xfrm>
                      <a:prstGeom prst="rect">
                        <a:avLst/>
                      </a:prstGeom>
                      <a:noFill/>
                      <a:ln w="38100">
                        <a:noFill/>
                        <a:miter/>
                      </a:ln>
                    </p:spPr>
                  </p:pic>
                </p:oleObj>
              </mc:Fallback>
            </mc:AlternateContent>
          </a:graphicData>
        </a:graphic>
      </p:graphicFrame>
      <p:sp>
        <p:nvSpPr>
          <p:cNvPr id="54278" name="Rectangle 10"/>
          <p:cNvSpPr/>
          <p:nvPr/>
        </p:nvSpPr>
        <p:spPr>
          <a:xfrm>
            <a:off x="0" y="2928938"/>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graphicFrame>
        <p:nvGraphicFramePr>
          <p:cNvPr id="16387" name="Object 9"/>
          <p:cNvGraphicFramePr>
            <a:graphicFrameLocks noChangeAspect="1"/>
          </p:cNvGraphicFramePr>
          <p:nvPr/>
        </p:nvGraphicFramePr>
        <p:xfrm>
          <a:off x="4716463" y="1079500"/>
          <a:ext cx="2447925" cy="1774825"/>
        </p:xfrm>
        <a:graphic>
          <a:graphicData uri="http://schemas.openxmlformats.org/presentationml/2006/ole">
            <mc:AlternateContent xmlns:mc="http://schemas.openxmlformats.org/markup-compatibility/2006">
              <mc:Choice xmlns:v="urn:schemas-microsoft-com:vml" Requires="v">
                <p:oleObj spid="_x0000_s3153" name="" r:id="rId3" imgW="1898650" imgH="1372235" progId="Word.Picture.8">
                  <p:embed/>
                </p:oleObj>
              </mc:Choice>
              <mc:Fallback>
                <p:oleObj name="" r:id="rId3" imgW="1898650" imgH="1372235" progId="Word.Picture.8">
                  <p:embed/>
                  <p:pic>
                    <p:nvPicPr>
                      <p:cNvPr id="0" name="Picture 3152"/>
                      <p:cNvPicPr/>
                      <p:nvPr/>
                    </p:nvPicPr>
                    <p:blipFill>
                      <a:blip r:embed="rId4"/>
                      <a:stretch>
                        <a:fillRect/>
                      </a:stretch>
                    </p:blipFill>
                    <p:spPr>
                      <a:xfrm>
                        <a:off x="4716463" y="1079500"/>
                        <a:ext cx="2447925" cy="1774825"/>
                      </a:xfrm>
                      <a:prstGeom prst="rect">
                        <a:avLst/>
                      </a:prstGeom>
                      <a:noFill/>
                      <a:ln w="38100">
                        <a:noFill/>
                        <a:miter/>
                      </a:ln>
                    </p:spPr>
                  </p:pic>
                </p:oleObj>
              </mc:Fallback>
            </mc:AlternateContent>
          </a:graphicData>
        </a:graphic>
      </p:graphicFrame>
      <p:sp>
        <p:nvSpPr>
          <p:cNvPr id="54280" name="Rectangle 12"/>
          <p:cNvSpPr/>
          <p:nvPr/>
        </p:nvSpPr>
        <p:spPr>
          <a:xfrm>
            <a:off x="0" y="2928938"/>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graphicFrame>
        <p:nvGraphicFramePr>
          <p:cNvPr id="16388" name="Object 11"/>
          <p:cNvGraphicFramePr>
            <a:graphicFrameLocks noChangeAspect="1"/>
          </p:cNvGraphicFramePr>
          <p:nvPr/>
        </p:nvGraphicFramePr>
        <p:xfrm>
          <a:off x="684213" y="3573463"/>
          <a:ext cx="2663825" cy="1720850"/>
        </p:xfrm>
        <a:graphic>
          <a:graphicData uri="http://schemas.openxmlformats.org/presentationml/2006/ole">
            <mc:AlternateContent xmlns:mc="http://schemas.openxmlformats.org/markup-compatibility/2006">
              <mc:Choice xmlns:v="urn:schemas-microsoft-com:vml" Requires="v">
                <p:oleObj spid="_x0000_s3151" name="" r:id="rId5" imgW="1898650" imgH="1374140" progId="Word.Picture.8">
                  <p:embed/>
                </p:oleObj>
              </mc:Choice>
              <mc:Fallback>
                <p:oleObj name="" r:id="rId5" imgW="1898650" imgH="1374140" progId="Word.Picture.8">
                  <p:embed/>
                  <p:pic>
                    <p:nvPicPr>
                      <p:cNvPr id="0" name="Picture 3150"/>
                      <p:cNvPicPr/>
                      <p:nvPr/>
                    </p:nvPicPr>
                    <p:blipFill>
                      <a:blip r:embed="rId6"/>
                      <a:stretch>
                        <a:fillRect/>
                      </a:stretch>
                    </p:blipFill>
                    <p:spPr>
                      <a:xfrm>
                        <a:off x="684213" y="3573463"/>
                        <a:ext cx="2663825" cy="1720850"/>
                      </a:xfrm>
                      <a:prstGeom prst="rect">
                        <a:avLst/>
                      </a:prstGeom>
                      <a:noFill/>
                      <a:ln w="38100">
                        <a:noFill/>
                        <a:miter/>
                      </a:ln>
                    </p:spPr>
                  </p:pic>
                </p:oleObj>
              </mc:Fallback>
            </mc:AlternateContent>
          </a:graphicData>
        </a:graphic>
      </p:graphicFrame>
      <p:sp>
        <p:nvSpPr>
          <p:cNvPr id="54282" name="Rectangle 14"/>
          <p:cNvSpPr/>
          <p:nvPr/>
        </p:nvSpPr>
        <p:spPr>
          <a:xfrm>
            <a:off x="0" y="2928938"/>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graphicFrame>
        <p:nvGraphicFramePr>
          <p:cNvPr id="16389" name="Object 13"/>
          <p:cNvGraphicFramePr>
            <a:graphicFrameLocks noChangeAspect="1"/>
          </p:cNvGraphicFramePr>
          <p:nvPr/>
        </p:nvGraphicFramePr>
        <p:xfrm>
          <a:off x="4716463" y="3500438"/>
          <a:ext cx="2951162" cy="1728787"/>
        </p:xfrm>
        <a:graphic>
          <a:graphicData uri="http://schemas.openxmlformats.org/presentationml/2006/ole">
            <mc:AlternateContent xmlns:mc="http://schemas.openxmlformats.org/markup-compatibility/2006">
              <mc:Choice xmlns:v="urn:schemas-microsoft-com:vml" Requires="v">
                <p:oleObj spid="_x0000_s3154" name="" r:id="rId7" imgW="1898650" imgH="1374140" progId="Word.Picture.8">
                  <p:embed/>
                </p:oleObj>
              </mc:Choice>
              <mc:Fallback>
                <p:oleObj name="" r:id="rId7" imgW="1898650" imgH="1374140" progId="Word.Picture.8">
                  <p:embed/>
                  <p:pic>
                    <p:nvPicPr>
                      <p:cNvPr id="0" name="Picture 3153"/>
                      <p:cNvPicPr/>
                      <p:nvPr/>
                    </p:nvPicPr>
                    <p:blipFill>
                      <a:blip r:embed="rId8"/>
                      <a:stretch>
                        <a:fillRect/>
                      </a:stretch>
                    </p:blipFill>
                    <p:spPr>
                      <a:xfrm>
                        <a:off x="4716463" y="3500438"/>
                        <a:ext cx="2951162" cy="1728787"/>
                      </a:xfrm>
                      <a:prstGeom prst="rect">
                        <a:avLst/>
                      </a:prstGeom>
                      <a:noFill/>
                      <a:ln w="38100">
                        <a:noFill/>
                        <a:miter/>
                      </a:ln>
                    </p:spPr>
                  </p:pic>
                </p:oleObj>
              </mc:Fallback>
            </mc:AlternateContent>
          </a:graphicData>
        </a:graphic>
      </p:graphicFrame>
      <p:sp>
        <p:nvSpPr>
          <p:cNvPr id="54284" name="Text Box 15"/>
          <p:cNvSpPr txBox="1"/>
          <p:nvPr/>
        </p:nvSpPr>
        <p:spPr>
          <a:xfrm>
            <a:off x="971550" y="5516563"/>
            <a:ext cx="7561263"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SzTx/>
              <a:buFontTx/>
              <a:buNone/>
            </a:pPr>
            <a:r>
              <a:rPr lang="" altLang="ru-RU" sz="1800" dirty="0"/>
              <a:t>Жиіліктік модуляция</a:t>
            </a:r>
            <a:r>
              <a:rPr lang="ru-RU" altLang="ru-RU" sz="1800" dirty="0"/>
              <a:t>                                     </a:t>
            </a:r>
            <a:r>
              <a:rPr lang="" altLang="ru-RU" sz="1800" dirty="0"/>
              <a:t>Фазалық модуляция</a:t>
            </a:r>
            <a:r>
              <a:rPr lang="ru-RU" altLang="ru-RU" sz="1800" dirty="0"/>
              <a:t> </a:t>
            </a:r>
            <a:endParaRPr lang="ru-RU" altLang="ru-RU" sz="1800" dirty="0"/>
          </a:p>
        </p:txBody>
      </p:sp>
      <p:sp>
        <p:nvSpPr>
          <p:cNvPr id="54285" name="Номер слайда 12"/>
          <p:cNvSpPr txBox="1">
            <a:spLocks noGrp="1"/>
          </p:cNvSpPr>
          <p:nvPr>
            <p:ph type="sldNum" sz="quarter" idx="11"/>
          </p:nvPr>
        </p:nvSpPr>
        <p:spPr/>
        <p:txBody>
          <a:bodyPr anchor="b" anchorCtr="0"/>
          <a:p>
            <a:pPr marL="0" indent="0" algn="r" eaLnBrk="1" hangingPunct="1">
              <a:spcBef>
                <a:spcPct val="0"/>
              </a:spcBef>
              <a:buClrTx/>
              <a:buSzTx/>
              <a:buFontTx/>
              <a:buNone/>
            </a:pPr>
            <a:fld id="{9A0DB2DC-4C9A-4742-B13C-FB6460FD3503}" type="slidenum">
              <a:rPr lang="ru-RU" altLang="ru-RU" sz="1200" dirty="0">
                <a:latin typeface="Arial Black" panose="020B0A04020102020204" pitchFamily="34" charset="0"/>
              </a:rPr>
            </a:fld>
            <a:endParaRPr lang="ru-RU" altLang="ru-RU" sz="1200" dirty="0">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i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diamond(in)">
                                      <p:cBhvr>
                                        <p:cTn id="12" dur="2000"/>
                                        <p:tgtEl>
                                          <p:spTgt spid="163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blinds(horizontal)">
                                      <p:cBhvr>
                                        <p:cTn id="17" dur="500"/>
                                        <p:tgtEl>
                                          <p:spTgt spid="1638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diamond(in)">
                                      <p:cBhvr>
                                        <p:cTn id="22" dur="2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607278"/>
          </a:xfrm>
        </p:spPr>
        <p:txBody>
          <a:bodyPr>
            <a:normAutofit fontScale="92500" lnSpcReduction="20000"/>
          </a:bodyPr>
          <a:lstStyle/>
          <a:p>
            <a:pPr algn="just"/>
            <a:r>
              <a:rPr lang="en-US" b="1" dirty="0">
                <a:solidFill>
                  <a:schemeClr val="tx1"/>
                </a:solidFill>
              </a:rPr>
              <a:t>Қабылдағыш. </a:t>
            </a:r>
            <a:r>
              <a:rPr lang="en-US" dirty="0">
                <a:solidFill>
                  <a:schemeClr val="tx1"/>
                </a:solidFill>
              </a:rPr>
              <a:t>Қабылдағыштың қызметі - </a:t>
            </a:r>
            <a:r>
              <a:rPr lang="en-US" dirty="0" err="1">
                <a:solidFill>
                  <a:schemeClr val="tx1"/>
                </a:solidFill>
              </a:rPr>
              <a:t>сигнал</a:t>
            </a:r>
            <a:r>
              <a:rPr lang="en-US" dirty="0">
                <a:solidFill>
                  <a:schemeClr val="tx1"/>
                </a:solidFill>
              </a:rPr>
              <a:t> </a:t>
            </a:r>
            <a:r>
              <a:rPr lang="en-US" dirty="0" smtClean="0">
                <a:solidFill>
                  <a:schemeClr val="tx1"/>
                </a:solidFill>
              </a:rPr>
              <a:t>қ</a:t>
            </a:r>
            <a:r>
              <a:rPr lang="en-US" dirty="0" smtClean="0">
                <a:solidFill>
                  <a:schemeClr val="tx1"/>
                </a:solidFill>
              </a:rPr>
              <a:t>ұрамы бар</a:t>
            </a:r>
            <a:r>
              <a:rPr lang="en-US" dirty="0" smtClean="0">
                <a:solidFill>
                  <a:schemeClr val="tx1"/>
                </a:solidFill>
              </a:rPr>
              <a:t> </a:t>
            </a:r>
            <a:r>
              <a:rPr lang="en-US" dirty="0" err="1">
                <a:solidFill>
                  <a:schemeClr val="tx1"/>
                </a:solidFill>
              </a:rPr>
              <a:t>алынған</a:t>
            </a:r>
            <a:r>
              <a:rPr lang="en-US" dirty="0">
                <a:solidFill>
                  <a:schemeClr val="tx1"/>
                </a:solidFill>
              </a:rPr>
              <a:t> </a:t>
            </a:r>
            <a:r>
              <a:rPr lang="en-US" dirty="0" err="1" smtClean="0">
                <a:solidFill>
                  <a:schemeClr val="tx1"/>
                </a:solidFill>
              </a:rPr>
              <a:t>сигналда</a:t>
            </a:r>
            <a:r>
              <a:rPr lang="en-US" dirty="0" smtClean="0">
                <a:solidFill>
                  <a:schemeClr val="tx1"/>
                </a:solidFill>
              </a:rPr>
              <a:t> </a:t>
            </a:r>
            <a:r>
              <a:rPr lang="en-US" dirty="0" err="1" smtClean="0">
                <a:solidFill>
                  <a:schemeClr val="tx1"/>
                </a:solidFill>
              </a:rPr>
              <a:t>хабарламаны</a:t>
            </a:r>
            <a:r>
              <a:rPr lang="en-US" dirty="0" smtClean="0">
                <a:solidFill>
                  <a:schemeClr val="tx1"/>
                </a:solidFill>
              </a:rPr>
              <a:t> </a:t>
            </a:r>
            <a:r>
              <a:rPr lang="en-US" dirty="0" err="1">
                <a:solidFill>
                  <a:schemeClr val="tx1"/>
                </a:solidFill>
              </a:rPr>
              <a:t>қалпына</a:t>
            </a:r>
            <a:r>
              <a:rPr lang="en-US" dirty="0">
                <a:solidFill>
                  <a:schemeClr val="tx1"/>
                </a:solidFill>
              </a:rPr>
              <a:t> </a:t>
            </a:r>
            <a:r>
              <a:rPr lang="en-US" dirty="0" err="1" smtClean="0">
                <a:solidFill>
                  <a:schemeClr val="tx1"/>
                </a:solidFill>
              </a:rPr>
              <a:t>келтіру</a:t>
            </a:r>
            <a:r>
              <a:rPr lang="en-US" dirty="0" smtClean="0">
                <a:solidFill>
                  <a:schemeClr val="tx1"/>
                </a:solidFill>
              </a:rPr>
              <a:t>. </a:t>
            </a:r>
            <a:r>
              <a:rPr lang="en-US" dirty="0">
                <a:solidFill>
                  <a:schemeClr val="tx1"/>
                </a:solidFill>
              </a:rPr>
              <a:t>Егер хабар сигналы </a:t>
            </a:r>
            <a:r>
              <a:rPr lang="en-US" dirty="0" err="1">
                <a:solidFill>
                  <a:schemeClr val="tx1"/>
                </a:solidFill>
              </a:rPr>
              <a:t>тасымалдаушы</a:t>
            </a:r>
            <a:r>
              <a:rPr lang="en-US" dirty="0">
                <a:solidFill>
                  <a:schemeClr val="tx1"/>
                </a:solidFill>
              </a:rPr>
              <a:t> </a:t>
            </a:r>
            <a:r>
              <a:rPr lang="en-US" dirty="0" err="1" smtClean="0">
                <a:solidFill>
                  <a:schemeClr val="tx1"/>
                </a:solidFill>
              </a:rPr>
              <a:t>модуляция</a:t>
            </a:r>
            <a:r>
              <a:rPr lang="en-US" dirty="0" smtClean="0">
                <a:solidFill>
                  <a:schemeClr val="tx1"/>
                </a:solidFill>
              </a:rPr>
              <a:t> </a:t>
            </a:r>
            <a:r>
              <a:rPr lang="en-US" dirty="0" err="1" smtClean="0">
                <a:solidFill>
                  <a:schemeClr val="tx1"/>
                </a:solidFill>
              </a:rPr>
              <a:t>арқылы</a:t>
            </a:r>
            <a:r>
              <a:rPr lang="en-US" dirty="0" smtClean="0">
                <a:solidFill>
                  <a:schemeClr val="tx1"/>
                </a:solidFill>
              </a:rPr>
              <a:t> </a:t>
            </a:r>
            <a:r>
              <a:rPr lang="en-US" dirty="0" err="1">
                <a:solidFill>
                  <a:schemeClr val="tx1"/>
                </a:solidFill>
              </a:rPr>
              <a:t>берілсе</a:t>
            </a:r>
            <a:r>
              <a:rPr lang="en-US" dirty="0">
                <a:solidFill>
                  <a:schemeClr val="tx1"/>
                </a:solidFill>
              </a:rPr>
              <a:t>, </a:t>
            </a:r>
            <a:r>
              <a:rPr lang="en-US" dirty="0" err="1">
                <a:solidFill>
                  <a:schemeClr val="tx1"/>
                </a:solidFill>
              </a:rPr>
              <a:t>қабылдағыш</a:t>
            </a:r>
            <a:r>
              <a:rPr lang="en-US" dirty="0">
                <a:solidFill>
                  <a:schemeClr val="tx1"/>
                </a:solidFill>
              </a:rPr>
              <a:t> </a:t>
            </a:r>
            <a:r>
              <a:rPr lang="en-US" dirty="0" err="1" smtClean="0">
                <a:solidFill>
                  <a:schemeClr val="tx1"/>
                </a:solidFill>
              </a:rPr>
              <a:t>синусоидальды</a:t>
            </a:r>
            <a:r>
              <a:rPr lang="en-US" dirty="0" smtClean="0">
                <a:solidFill>
                  <a:schemeClr val="tx1"/>
                </a:solidFill>
              </a:rPr>
              <a:t> </a:t>
            </a:r>
            <a:r>
              <a:rPr lang="en-US" dirty="0" err="1" smtClean="0">
                <a:solidFill>
                  <a:schemeClr val="tx1"/>
                </a:solidFill>
              </a:rPr>
              <a:t>тасымалдаушы</a:t>
            </a:r>
            <a:r>
              <a:rPr lang="en-US" dirty="0" smtClean="0">
                <a:solidFill>
                  <a:schemeClr val="tx1"/>
                </a:solidFill>
              </a:rPr>
              <a:t>дан </a:t>
            </a:r>
            <a:r>
              <a:rPr lang="en-US" dirty="0" err="1" smtClean="0">
                <a:solidFill>
                  <a:schemeClr val="tx1"/>
                </a:solidFill>
              </a:rPr>
              <a:t>хабарламаны</a:t>
            </a:r>
            <a:r>
              <a:rPr lang="en-US" dirty="0" smtClean="0">
                <a:solidFill>
                  <a:schemeClr val="tx1"/>
                </a:solidFill>
              </a:rPr>
              <a:t> </a:t>
            </a:r>
            <a:r>
              <a:rPr lang="en-US" dirty="0" err="1">
                <a:solidFill>
                  <a:schemeClr val="tx1"/>
                </a:solidFill>
              </a:rPr>
              <a:t>шығару</a:t>
            </a:r>
            <a:r>
              <a:rPr lang="en-US" dirty="0">
                <a:solidFill>
                  <a:schemeClr val="tx1"/>
                </a:solidFill>
              </a:rPr>
              <a:t> </a:t>
            </a:r>
            <a:r>
              <a:rPr lang="en-US" dirty="0" err="1" smtClean="0">
                <a:solidFill>
                  <a:schemeClr val="tx1"/>
                </a:solidFill>
              </a:rPr>
              <a:t>үшін</a:t>
            </a:r>
            <a:r>
              <a:rPr lang="en-US" dirty="0" smtClean="0">
                <a:solidFill>
                  <a:schemeClr val="tx1"/>
                </a:solidFill>
              </a:rPr>
              <a:t> </a:t>
            </a:r>
            <a:r>
              <a:rPr lang="en-US" i="1" dirty="0" err="1">
                <a:solidFill>
                  <a:schemeClr val="tx1"/>
                </a:solidFill>
              </a:rPr>
              <a:t>тасымалдаушының</a:t>
            </a:r>
            <a:r>
              <a:rPr lang="en-US" i="1" dirty="0">
                <a:solidFill>
                  <a:schemeClr val="tx1"/>
                </a:solidFill>
              </a:rPr>
              <a:t> </a:t>
            </a:r>
            <a:r>
              <a:rPr lang="en-US" i="1" dirty="0" err="1" smtClean="0">
                <a:solidFill>
                  <a:schemeClr val="tx1"/>
                </a:solidFill>
              </a:rPr>
              <a:t>демодуляциясы</a:t>
            </a:r>
            <a:r>
              <a:rPr lang="en-US" i="1" dirty="0" smtClean="0">
                <a:solidFill>
                  <a:schemeClr val="tx1"/>
                </a:solidFill>
              </a:rPr>
              <a:t>н</a:t>
            </a:r>
            <a:r>
              <a:rPr lang="en-US" i="1" dirty="0" smtClean="0">
                <a:solidFill>
                  <a:schemeClr val="tx1"/>
                </a:solidFill>
              </a:rPr>
              <a:t> </a:t>
            </a:r>
            <a:r>
              <a:rPr lang="en-US" dirty="0" err="1" smtClean="0">
                <a:solidFill>
                  <a:schemeClr val="tx1"/>
                </a:solidFill>
              </a:rPr>
              <a:t>орындайды</a:t>
            </a:r>
            <a:r>
              <a:rPr lang="en-US" dirty="0" smtClean="0">
                <a:solidFill>
                  <a:schemeClr val="tx1"/>
                </a:solidFill>
              </a:rPr>
              <a:t>. </a:t>
            </a:r>
            <a:r>
              <a:rPr lang="en-US" dirty="0">
                <a:solidFill>
                  <a:schemeClr val="tx1"/>
                </a:solidFill>
              </a:rPr>
              <a:t>Сигнал </a:t>
            </a:r>
            <a:r>
              <a:rPr lang="en-US" dirty="0" err="1">
                <a:solidFill>
                  <a:schemeClr val="tx1"/>
                </a:solidFill>
              </a:rPr>
              <a:t>демодуляциясы</a:t>
            </a:r>
            <a:r>
              <a:rPr lang="en-US" dirty="0">
                <a:solidFill>
                  <a:schemeClr val="tx1"/>
                </a:solidFill>
              </a:rPr>
              <a:t> </a:t>
            </a:r>
            <a:r>
              <a:rPr lang="en-US" dirty="0" err="1" smtClean="0">
                <a:solidFill>
                  <a:schemeClr val="tx1"/>
                </a:solidFill>
              </a:rPr>
              <a:t>қоспа</a:t>
            </a:r>
            <a:r>
              <a:rPr lang="en-US" dirty="0" smtClean="0">
                <a:solidFill>
                  <a:schemeClr val="tx1"/>
                </a:solidFill>
              </a:rPr>
              <a:t> </a:t>
            </a:r>
            <a:r>
              <a:rPr lang="en-US" dirty="0" err="1" smtClean="0">
                <a:solidFill>
                  <a:schemeClr val="tx1"/>
                </a:solidFill>
              </a:rPr>
              <a:t>шу</a:t>
            </a:r>
            <a:r>
              <a:rPr lang="en-US" dirty="0" smtClean="0">
                <a:solidFill>
                  <a:schemeClr val="tx1"/>
                </a:solidFill>
              </a:rPr>
              <a:t>ыл</a:t>
            </a:r>
            <a:r>
              <a:rPr lang="en-US" dirty="0" smtClean="0">
                <a:solidFill>
                  <a:schemeClr val="tx1"/>
                </a:solidFill>
              </a:rPr>
              <a:t> </a:t>
            </a:r>
            <a:r>
              <a:rPr lang="en-US" dirty="0" err="1">
                <a:solidFill>
                  <a:schemeClr val="tx1"/>
                </a:solidFill>
              </a:rPr>
              <a:t>және</a:t>
            </a:r>
            <a:r>
              <a:rPr lang="en-US" dirty="0">
                <a:solidFill>
                  <a:schemeClr val="tx1"/>
                </a:solidFill>
              </a:rPr>
              <a:t>, </a:t>
            </a:r>
            <a:r>
              <a:rPr lang="en-US" dirty="0" err="1">
                <a:solidFill>
                  <a:schemeClr val="tx1"/>
                </a:solidFill>
              </a:rPr>
              <a:t>мүмкін</a:t>
            </a:r>
            <a:r>
              <a:rPr lang="en-US" dirty="0">
                <a:solidFill>
                  <a:schemeClr val="tx1"/>
                </a:solidFill>
              </a:rPr>
              <a:t>, </a:t>
            </a:r>
            <a:r>
              <a:rPr lang="en-US" dirty="0" err="1">
                <a:solidFill>
                  <a:schemeClr val="tx1"/>
                </a:solidFill>
              </a:rPr>
              <a:t>басқа</a:t>
            </a:r>
            <a:r>
              <a:rPr lang="en-US" dirty="0">
                <a:solidFill>
                  <a:schemeClr val="tx1"/>
                </a:solidFill>
              </a:rPr>
              <a:t> </a:t>
            </a:r>
            <a:r>
              <a:rPr lang="en-US" dirty="0" err="1">
                <a:solidFill>
                  <a:schemeClr val="tx1"/>
                </a:solidFill>
              </a:rPr>
              <a:t>сигнал</a:t>
            </a:r>
            <a:r>
              <a:rPr lang="en-US" dirty="0">
                <a:solidFill>
                  <a:schemeClr val="tx1"/>
                </a:solidFill>
              </a:rPr>
              <a:t> </a:t>
            </a:r>
            <a:r>
              <a:rPr lang="en-US" dirty="0" err="1">
                <a:solidFill>
                  <a:schemeClr val="tx1"/>
                </a:solidFill>
              </a:rPr>
              <a:t>бұрмалануықатысуымен</a:t>
            </a:r>
            <a:r>
              <a:rPr lang="en-US" dirty="0">
                <a:solidFill>
                  <a:schemeClr val="tx1"/>
                </a:solidFill>
              </a:rPr>
              <a:t> </a:t>
            </a:r>
            <a:r>
              <a:rPr lang="en-US" dirty="0" err="1">
                <a:solidFill>
                  <a:schemeClr val="tx1"/>
                </a:solidFill>
              </a:rPr>
              <a:t>орындалатындықтан</a:t>
            </a:r>
            <a:r>
              <a:rPr lang="en-US" dirty="0">
                <a:solidFill>
                  <a:schemeClr val="tx1"/>
                </a:solidFill>
              </a:rPr>
              <a:t>, </a:t>
            </a:r>
            <a:r>
              <a:rPr lang="en-US" dirty="0">
                <a:solidFill>
                  <a:schemeClr val="tx1"/>
                </a:solidFill>
              </a:rPr>
              <a:t>демодуляцияланған хабар сигналы </a:t>
            </a:r>
            <a:r>
              <a:rPr lang="en-US" dirty="0" err="1" smtClean="0">
                <a:solidFill>
                  <a:schemeClr val="tx1"/>
                </a:solidFill>
              </a:rPr>
              <a:t>жалпы</a:t>
            </a:r>
            <a:r>
              <a:rPr lang="en-US" dirty="0" smtClean="0">
                <a:solidFill>
                  <a:schemeClr val="tx1"/>
                </a:solidFill>
              </a:rPr>
              <a:t> </a:t>
            </a:r>
            <a:r>
              <a:rPr lang="en-US" dirty="0" err="1" smtClean="0">
                <a:solidFill>
                  <a:schemeClr val="tx1"/>
                </a:solidFill>
              </a:rPr>
              <a:t>осы</a:t>
            </a:r>
            <a:r>
              <a:rPr lang="en-US" dirty="0" smtClean="0">
                <a:solidFill>
                  <a:schemeClr val="tx1"/>
                </a:solidFill>
              </a:rPr>
              <a:t> </a:t>
            </a:r>
            <a:r>
              <a:rPr lang="en-US" dirty="0">
                <a:solidFill>
                  <a:schemeClr val="tx1"/>
                </a:solidFill>
              </a:rPr>
              <a:t>бұрмалаулардың болуымен белгілі дәрежеде нашарлады </a:t>
            </a:r>
            <a:r>
              <a:rPr lang="en-US" dirty="0" err="1" smtClean="0">
                <a:solidFill>
                  <a:schemeClr val="tx1"/>
                </a:solidFill>
              </a:rPr>
              <a:t>қабылданған</a:t>
            </a:r>
            <a:r>
              <a:rPr lang="en-US" dirty="0" smtClean="0">
                <a:solidFill>
                  <a:schemeClr val="tx1"/>
                </a:solidFill>
              </a:rPr>
              <a:t> </a:t>
            </a:r>
            <a:r>
              <a:rPr lang="en-US" dirty="0" err="1" smtClean="0">
                <a:solidFill>
                  <a:schemeClr val="tx1"/>
                </a:solidFill>
              </a:rPr>
              <a:t>сигнал</a:t>
            </a:r>
            <a:r>
              <a:rPr lang="en-US" dirty="0" smtClean="0">
                <a:solidFill>
                  <a:schemeClr val="tx1"/>
                </a:solidFill>
              </a:rPr>
              <a:t> </a:t>
            </a:r>
            <a:r>
              <a:rPr lang="en-US" dirty="0" err="1" smtClean="0">
                <a:solidFill>
                  <a:schemeClr val="tx1"/>
                </a:solidFill>
              </a:rPr>
              <a:t>болып</a:t>
            </a:r>
            <a:r>
              <a:rPr lang="en-US" dirty="0" smtClean="0">
                <a:solidFill>
                  <a:schemeClr val="tx1"/>
                </a:solidFill>
              </a:rPr>
              <a:t> </a:t>
            </a:r>
            <a:r>
              <a:rPr lang="en-US" dirty="0" err="1">
                <a:solidFill>
                  <a:schemeClr val="tx1"/>
                </a:solidFill>
              </a:rPr>
              <a:t>табылады</a:t>
            </a:r>
            <a:r>
              <a:rPr lang="en-US" dirty="0">
                <a:solidFill>
                  <a:schemeClr val="tx1"/>
                </a:solidFill>
              </a:rPr>
              <a:t> . </a:t>
            </a:r>
            <a:r>
              <a:rPr lang="en-US" dirty="0">
                <a:solidFill>
                  <a:schemeClr val="tx1"/>
                </a:solidFill>
              </a:rPr>
              <a:t>Сигнал демодуляциясының негізгі функциясын орындаудан басқа </a:t>
            </a:r>
            <a:r>
              <a:rPr lang="en-US" dirty="0" smtClean="0">
                <a:solidFill>
                  <a:schemeClr val="tx1"/>
                </a:solidFill>
              </a:rPr>
              <a:t>қабылдағыш та </a:t>
            </a:r>
            <a:r>
              <a:rPr lang="en-US" dirty="0">
                <a:solidFill>
                  <a:schemeClr val="tx1"/>
                </a:solidFill>
              </a:rPr>
              <a:t>бірқатар перифериялық функцияларды орындайды, оның ішінде сигналдарды сүзу және </a:t>
            </a:r>
            <a:r>
              <a:rPr lang="en-US" dirty="0" err="1" smtClean="0">
                <a:solidFill>
                  <a:schemeClr val="tx1"/>
                </a:solidFill>
              </a:rPr>
              <a:t>шуды</a:t>
            </a:r>
            <a:r>
              <a:rPr lang="en-US" dirty="0" smtClean="0">
                <a:solidFill>
                  <a:schemeClr val="tx1"/>
                </a:solidFill>
              </a:rPr>
              <a:t> </a:t>
            </a:r>
            <a:r>
              <a:rPr lang="en-US" dirty="0" err="1" smtClean="0">
                <a:solidFill>
                  <a:schemeClr val="tx1"/>
                </a:solidFill>
              </a:rPr>
              <a:t>басу</a:t>
            </a:r>
            <a:r>
              <a:rPr lang="en-US" dirty="0" smtClean="0">
                <a:solidFill>
                  <a:schemeClr val="tx1"/>
                </a:solidFill>
              </a:rPr>
              <a:t> жатады</a:t>
            </a:r>
            <a:r>
              <a:rPr lang="en-US" dirty="0" smtClean="0">
                <a:solidFill>
                  <a:schemeClr val="tx1"/>
                </a:solidFill>
              </a:rPr>
              <a:t>.</a:t>
            </a:r>
            <a:endParaRPr lang="en-US" b="1"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fontScale="92500"/>
          </a:bodyPr>
          <a:lstStyle/>
          <a:p>
            <a:pPr algn="just" rtl="0"/>
            <a:r>
              <a:rPr lang="en-US" b="1" dirty="0">
                <a:solidFill>
                  <a:schemeClr val="tx1"/>
                </a:solidFill>
              </a:rPr>
              <a:t>Сандық </a:t>
            </a:r>
            <a:r>
              <a:rPr lang="en-US" b="1" dirty="0" smtClean="0">
                <a:solidFill>
                  <a:schemeClr val="tx1"/>
                </a:solidFill>
              </a:rPr>
              <a:t>Байланыс жүйесі</a:t>
            </a:r>
            <a:endParaRPr lang="en-US" b="1" dirty="0" smtClean="0">
              <a:solidFill>
                <a:schemeClr val="tx1"/>
              </a:solidFill>
            </a:endParaRPr>
          </a:p>
          <a:p>
            <a:pPr algn="just"/>
            <a:r>
              <a:rPr lang="en-US" dirty="0" smtClean="0">
                <a:solidFill>
                  <a:schemeClr val="tx1"/>
                </a:solidFill>
              </a:rPr>
              <a:t>      А</a:t>
            </a:r>
            <a:r>
              <a:rPr lang="en-US" dirty="0" err="1" smtClean="0">
                <a:solidFill>
                  <a:schemeClr val="tx1"/>
                </a:solidFill>
              </a:rPr>
              <a:t>налогты</a:t>
            </a:r>
            <a:r>
              <a:rPr lang="en-US" dirty="0" smtClean="0">
                <a:solidFill>
                  <a:schemeClr val="tx1"/>
                </a:solidFill>
              </a:rPr>
              <a:t> </a:t>
            </a:r>
            <a:r>
              <a:rPr lang="en-US" dirty="0" smtClean="0">
                <a:solidFill>
                  <a:schemeClr val="tx1"/>
                </a:solidFill>
              </a:rPr>
              <a:t>көз</a:t>
            </a:r>
            <a:r>
              <a:rPr lang="en-US" dirty="0" smtClean="0">
                <a:solidFill>
                  <a:schemeClr val="tx1"/>
                </a:solidFill>
              </a:rPr>
              <a:t> </a:t>
            </a:r>
            <a:r>
              <a:rPr lang="en-US" dirty="0" err="1" smtClean="0">
                <a:solidFill>
                  <a:schemeClr val="tx1"/>
                </a:solidFill>
              </a:rPr>
              <a:t>шығыс</a:t>
            </a:r>
            <a:r>
              <a:rPr lang="en-US" dirty="0" smtClean="0">
                <a:solidFill>
                  <a:schemeClr val="tx1"/>
                </a:solidFill>
              </a:rPr>
              <a:t>ы санд</a:t>
            </a:r>
            <a:r>
              <a:rPr lang="en-US" dirty="0" err="1" smtClean="0">
                <a:solidFill>
                  <a:schemeClr val="tx1"/>
                </a:solidFill>
              </a:rPr>
              <a:t>ық</a:t>
            </a:r>
            <a:r>
              <a:rPr lang="en-US" dirty="0" smtClean="0">
                <a:solidFill>
                  <a:schemeClr val="tx1"/>
                </a:solidFill>
              </a:rPr>
              <a:t> </a:t>
            </a:r>
            <a:r>
              <a:rPr lang="en-US" dirty="0">
                <a:solidFill>
                  <a:schemeClr val="tx1"/>
                </a:solidFill>
              </a:rPr>
              <a:t>түрге түрлендірілуі мүмкін және </a:t>
            </a:r>
            <a:r>
              <a:rPr lang="en-US" dirty="0" err="1" smtClean="0">
                <a:solidFill>
                  <a:schemeClr val="tx1"/>
                </a:solidFill>
              </a:rPr>
              <a:t>хабарлама</a:t>
            </a:r>
            <a:r>
              <a:rPr lang="en-US" dirty="0" smtClean="0">
                <a:solidFill>
                  <a:schemeClr val="tx1"/>
                </a:solidFill>
              </a:rPr>
              <a:t> </a:t>
            </a:r>
            <a:r>
              <a:rPr lang="en-US" dirty="0" smtClean="0">
                <a:solidFill>
                  <a:schemeClr val="tx1"/>
                </a:solidFill>
              </a:rPr>
              <a:t>санды</a:t>
            </a:r>
            <a:r>
              <a:rPr lang="en-US" dirty="0" smtClean="0">
                <a:solidFill>
                  <a:schemeClr val="tx1"/>
                </a:solidFill>
              </a:rPr>
              <a:t>қ </a:t>
            </a:r>
            <a:r>
              <a:rPr lang="en-US" dirty="0">
                <a:solidFill>
                  <a:schemeClr val="tx1"/>
                </a:solidFill>
              </a:rPr>
              <a:t>модуляция арқылы берілуі мүмкін және сандық </a:t>
            </a:r>
            <a:r>
              <a:rPr lang="en-US" dirty="0" err="1">
                <a:solidFill>
                  <a:schemeClr val="tx1"/>
                </a:solidFill>
              </a:rPr>
              <a:t>ретінде</a:t>
            </a:r>
            <a:r>
              <a:rPr lang="en-US" dirty="0">
                <a:solidFill>
                  <a:schemeClr val="tx1"/>
                </a:solidFill>
              </a:rPr>
              <a:t> </a:t>
            </a:r>
            <a:r>
              <a:rPr lang="en-US" dirty="0" err="1">
                <a:solidFill>
                  <a:schemeClr val="tx1"/>
                </a:solidFill>
              </a:rPr>
              <a:t>сигнал</a:t>
            </a:r>
            <a:r>
              <a:rPr lang="en-US" dirty="0">
                <a:solidFill>
                  <a:schemeClr val="tx1"/>
                </a:solidFill>
              </a:rPr>
              <a:t> </a:t>
            </a:r>
            <a:r>
              <a:rPr lang="en-US" dirty="0" err="1" smtClean="0">
                <a:solidFill>
                  <a:schemeClr val="tx1"/>
                </a:solidFill>
              </a:rPr>
              <a:t>қабылдағыш</a:t>
            </a:r>
            <a:r>
              <a:rPr lang="en-US" dirty="0" smtClean="0">
                <a:solidFill>
                  <a:schemeClr val="tx1"/>
                </a:solidFill>
              </a:rPr>
              <a:t> </a:t>
            </a:r>
            <a:r>
              <a:rPr lang="en-US" dirty="0" err="1" smtClean="0">
                <a:solidFill>
                  <a:schemeClr val="tx1"/>
                </a:solidFill>
              </a:rPr>
              <a:t>кезінде</a:t>
            </a:r>
            <a:r>
              <a:rPr lang="en-US" dirty="0" smtClean="0">
                <a:solidFill>
                  <a:schemeClr val="tx1"/>
                </a:solidFill>
              </a:rPr>
              <a:t> </a:t>
            </a:r>
            <a:r>
              <a:rPr lang="en-US" dirty="0" err="1">
                <a:solidFill>
                  <a:schemeClr val="tx1"/>
                </a:solidFill>
              </a:rPr>
              <a:t>демодуляциялануы</a:t>
            </a:r>
            <a:r>
              <a:rPr lang="en-US" dirty="0">
                <a:solidFill>
                  <a:schemeClr val="tx1"/>
                </a:solidFill>
              </a:rPr>
              <a:t> </a:t>
            </a:r>
            <a:r>
              <a:rPr lang="en-US" dirty="0" err="1" smtClean="0">
                <a:solidFill>
                  <a:schemeClr val="tx1"/>
                </a:solidFill>
              </a:rPr>
              <a:t>мүмкін</a:t>
            </a:r>
            <a:r>
              <a:rPr lang="en-US" dirty="0" smtClean="0">
                <a:solidFill>
                  <a:schemeClr val="tx1"/>
                </a:solidFill>
              </a:rPr>
              <a:t>.</a:t>
            </a:r>
            <a:r>
              <a:rPr lang="en-US" dirty="0" smtClean="0">
                <a:solidFill>
                  <a:schemeClr val="tx1"/>
                </a:solidFill>
              </a:rPr>
              <a:t> </a:t>
            </a:r>
            <a:r>
              <a:rPr lang="en-US" dirty="0" err="1" smtClean="0">
                <a:solidFill>
                  <a:schemeClr val="tx1"/>
                </a:solidFill>
              </a:rPr>
              <a:t>Аналогты</a:t>
            </a:r>
            <a:r>
              <a:rPr lang="en-US" dirty="0" smtClean="0">
                <a:solidFill>
                  <a:schemeClr val="tx1"/>
                </a:solidFill>
              </a:rPr>
              <a:t> </a:t>
            </a:r>
            <a:r>
              <a:rPr lang="en-US" dirty="0">
                <a:solidFill>
                  <a:schemeClr val="tx1"/>
                </a:solidFill>
              </a:rPr>
              <a:t>сигналды берудің кейбір әлеуетті </a:t>
            </a:r>
            <a:r>
              <a:rPr lang="en-US" dirty="0" err="1">
                <a:solidFill>
                  <a:schemeClr val="tx1"/>
                </a:solidFill>
              </a:rPr>
              <a:t>артықшылықтары</a:t>
            </a:r>
            <a:r>
              <a:rPr lang="en-US" dirty="0">
                <a:solidFill>
                  <a:schemeClr val="tx1"/>
                </a:solidFill>
              </a:rPr>
              <a:t> </a:t>
            </a:r>
            <a:r>
              <a:rPr lang="en-US" dirty="0" err="1" smtClean="0">
                <a:solidFill>
                  <a:schemeClr val="tx1"/>
                </a:solidFill>
              </a:rPr>
              <a:t>сандық</a:t>
            </a:r>
            <a:r>
              <a:rPr lang="en-US" dirty="0" smtClean="0">
                <a:solidFill>
                  <a:schemeClr val="tx1"/>
                </a:solidFill>
              </a:rPr>
              <a:t> </a:t>
            </a:r>
            <a:r>
              <a:rPr lang="en-US" dirty="0" err="1" smtClean="0">
                <a:solidFill>
                  <a:schemeClr val="tx1"/>
                </a:solidFill>
              </a:rPr>
              <a:t>модуляция</a:t>
            </a:r>
            <a:r>
              <a:rPr lang="en-US" dirty="0" smtClean="0">
                <a:solidFill>
                  <a:schemeClr val="tx1"/>
                </a:solidFill>
              </a:rPr>
              <a:t> </a:t>
            </a:r>
            <a:r>
              <a:rPr lang="en-US" dirty="0" err="1" smtClean="0">
                <a:solidFill>
                  <a:schemeClr val="tx1"/>
                </a:solidFill>
              </a:rPr>
              <a:t>арқылы</a:t>
            </a:r>
            <a:r>
              <a:rPr lang="en-US" dirty="0">
                <a:solidFill>
                  <a:schemeClr val="tx1"/>
                </a:solidFill>
              </a:rPr>
              <a:t> </a:t>
            </a:r>
            <a:r>
              <a:rPr lang="en-US" dirty="0" smtClean="0">
                <a:solidFill>
                  <a:schemeClr val="tx1"/>
                </a:solidFill>
              </a:rPr>
              <a:t>жүргізіледі</a:t>
            </a:r>
            <a:r>
              <a:rPr lang="en-US" dirty="0" smtClean="0">
                <a:solidFill>
                  <a:schemeClr val="tx1"/>
                </a:solidFill>
              </a:rPr>
              <a:t>.</a:t>
            </a:r>
            <a:endParaRPr lang="en-US" dirty="0" smtClean="0">
              <a:solidFill>
                <a:schemeClr val="tx1"/>
              </a:solidFill>
            </a:endParaRPr>
          </a:p>
          <a:p>
            <a:pPr algn="just"/>
            <a:r>
              <a:rPr lang="en-US" dirty="0" smtClean="0">
                <a:solidFill>
                  <a:schemeClr val="tx1"/>
                </a:solidFill>
              </a:rPr>
              <a:t> </a:t>
            </a:r>
            <a:r>
              <a:rPr lang="en-US" dirty="0" smtClean="0">
                <a:solidFill>
                  <a:schemeClr val="tx1"/>
                </a:solidFill>
              </a:rPr>
              <a:t>К</a:t>
            </a:r>
            <a:r>
              <a:rPr lang="en-US" dirty="0" err="1" smtClean="0">
                <a:solidFill>
                  <a:schemeClr val="tx1"/>
                </a:solidFill>
              </a:rPr>
              <a:t>ейбір</a:t>
            </a:r>
            <a:r>
              <a:rPr lang="en-US" dirty="0" smtClean="0">
                <a:solidFill>
                  <a:schemeClr val="tx1"/>
                </a:solidFill>
              </a:rPr>
              <a:t> </a:t>
            </a:r>
            <a:r>
              <a:rPr lang="en-US" dirty="0">
                <a:solidFill>
                  <a:schemeClr val="tx1"/>
                </a:solidFill>
              </a:rPr>
              <a:t>қосымшалар, берілетін </a:t>
            </a:r>
            <a:r>
              <a:rPr lang="en-US" dirty="0" err="1">
                <a:solidFill>
                  <a:schemeClr val="tx1"/>
                </a:solidFill>
              </a:rPr>
              <a:t>ақпарат</a:t>
            </a:r>
            <a:r>
              <a:rPr lang="en-US" dirty="0">
                <a:solidFill>
                  <a:schemeClr val="tx1"/>
                </a:solidFill>
              </a:rPr>
              <a:t> </a:t>
            </a:r>
            <a:r>
              <a:rPr lang="en-US" dirty="0" smtClean="0">
                <a:solidFill>
                  <a:schemeClr val="tx1"/>
                </a:solidFill>
              </a:rPr>
              <a:t>сандық</a:t>
            </a:r>
            <a:r>
              <a:rPr lang="en-US" dirty="0" smtClean="0">
                <a:solidFill>
                  <a:schemeClr val="tx1"/>
                </a:solidFill>
              </a:rPr>
              <a:t> </a:t>
            </a:r>
            <a:r>
              <a:rPr lang="en-US" dirty="0">
                <a:solidFill>
                  <a:schemeClr val="tx1"/>
                </a:solidFill>
              </a:rPr>
              <a:t>болып табылады; </a:t>
            </a:r>
            <a:r>
              <a:rPr lang="en-US" dirty="0" err="1" smtClean="0">
                <a:solidFill>
                  <a:schemeClr val="tx1"/>
                </a:solidFill>
              </a:rPr>
              <a:t>мысалы</a:t>
            </a:r>
            <a:r>
              <a:rPr lang="en-US" dirty="0" smtClean="0">
                <a:solidFill>
                  <a:schemeClr val="tx1"/>
                </a:solidFill>
              </a:rPr>
              <a:t>, </a:t>
            </a:r>
            <a:r>
              <a:rPr lang="en-US" dirty="0">
                <a:solidFill>
                  <a:schemeClr val="tx1"/>
                </a:solidFill>
              </a:rPr>
              <a:t>ағылшын тіліндегі мәтіннің формасы, компьютерлік деректер және т.б. Мұндай </a:t>
            </a:r>
            <a:r>
              <a:rPr lang="en-US" dirty="0" err="1">
                <a:solidFill>
                  <a:schemeClr val="tx1"/>
                </a:solidFill>
              </a:rPr>
              <a:t>жағдайларда</a:t>
            </a:r>
            <a:r>
              <a:rPr lang="en-US" dirty="0">
                <a:solidFill>
                  <a:schemeClr val="tx1"/>
                </a:solidFill>
              </a:rPr>
              <a:t> </a:t>
            </a:r>
            <a:r>
              <a:rPr lang="en-US" dirty="0" err="1">
                <a:solidFill>
                  <a:schemeClr val="tx1"/>
                </a:solidFill>
              </a:rPr>
              <a:t>деректерді</a:t>
            </a:r>
            <a:r>
              <a:rPr lang="en-US" dirty="0">
                <a:solidFill>
                  <a:schemeClr val="tx1"/>
                </a:solidFill>
              </a:rPr>
              <a:t> </a:t>
            </a:r>
            <a:r>
              <a:rPr lang="en-US" dirty="0" err="1" smtClean="0">
                <a:solidFill>
                  <a:schemeClr val="tx1"/>
                </a:solidFill>
              </a:rPr>
              <a:t>шығара</a:t>
            </a:r>
            <a:r>
              <a:rPr lang="en-US" dirty="0" smtClean="0">
                <a:solidFill>
                  <a:schemeClr val="tx1"/>
                </a:solidFill>
              </a:rPr>
              <a:t>тын </a:t>
            </a:r>
            <a:r>
              <a:rPr lang="en-US" dirty="0" err="1" smtClean="0">
                <a:solidFill>
                  <a:schemeClr val="tx1"/>
                </a:solidFill>
              </a:rPr>
              <a:t>ақпарат</a:t>
            </a:r>
            <a:r>
              <a:rPr lang="en-US" dirty="0" smtClean="0">
                <a:solidFill>
                  <a:schemeClr val="tx1"/>
                </a:solidFill>
              </a:rPr>
              <a:t> </a:t>
            </a:r>
            <a:r>
              <a:rPr lang="en-US" dirty="0" err="1" smtClean="0">
                <a:solidFill>
                  <a:schemeClr val="tx1"/>
                </a:solidFill>
              </a:rPr>
              <a:t>көзі</a:t>
            </a:r>
            <a:r>
              <a:rPr lang="en-US" dirty="0" smtClean="0">
                <a:solidFill>
                  <a:schemeClr val="tx1"/>
                </a:solidFill>
              </a:rPr>
              <a:t> </a:t>
            </a:r>
            <a:r>
              <a:rPr lang="en-US" i="1" dirty="0" err="1">
                <a:solidFill>
                  <a:schemeClr val="tx1"/>
                </a:solidFill>
              </a:rPr>
              <a:t>дискретті</a:t>
            </a:r>
            <a:r>
              <a:rPr lang="en-US" i="1" dirty="0">
                <a:solidFill>
                  <a:schemeClr val="tx1"/>
                </a:solidFill>
              </a:rPr>
              <a:t> </a:t>
            </a:r>
            <a:r>
              <a:rPr lang="en-US" i="1" dirty="0" smtClean="0">
                <a:solidFill>
                  <a:schemeClr val="tx1"/>
                </a:solidFill>
              </a:rPr>
              <a:t>(</a:t>
            </a:r>
            <a:r>
              <a:rPr lang="en-US" i="1" dirty="0" smtClean="0">
                <a:solidFill>
                  <a:schemeClr val="tx1"/>
                </a:solidFill>
              </a:rPr>
              <a:t>сандық</a:t>
            </a:r>
            <a:r>
              <a:rPr lang="en-US" i="1" dirty="0" smtClean="0">
                <a:solidFill>
                  <a:schemeClr val="tx1"/>
                </a:solidFill>
              </a:rPr>
              <a:t>) </a:t>
            </a:r>
            <a:r>
              <a:rPr lang="en-US" i="1" dirty="0" err="1" smtClean="0">
                <a:solidFill>
                  <a:schemeClr val="tx1"/>
                </a:solidFill>
              </a:rPr>
              <a:t>көз</a:t>
            </a:r>
            <a:r>
              <a:rPr lang="en-US" dirty="0" smtClean="0">
                <a:solidFill>
                  <a:schemeClr val="tx1"/>
                </a:solidFill>
              </a:rPr>
              <a:t> </a:t>
            </a:r>
            <a:r>
              <a:rPr lang="en-US" dirty="0" err="1">
                <a:solidFill>
                  <a:schemeClr val="tx1"/>
                </a:solidFill>
              </a:rPr>
              <a:t>деп</a:t>
            </a:r>
            <a:r>
              <a:rPr lang="en-US" dirty="0">
                <a:solidFill>
                  <a:schemeClr val="tx1"/>
                </a:solidFill>
              </a:rPr>
              <a:t> </a:t>
            </a:r>
            <a:r>
              <a:rPr lang="en-US" dirty="0" err="1" smtClean="0">
                <a:solidFill>
                  <a:schemeClr val="tx1"/>
                </a:solidFill>
              </a:rPr>
              <a:t>аталады</a:t>
            </a:r>
            <a:r>
              <a:rPr lang="en-US" dirty="0" smtClean="0">
                <a:solidFill>
                  <a:schemeClr val="tx1"/>
                </a:solidFill>
              </a:rPr>
              <a:t>.</a:t>
            </a:r>
            <a:endParaRPr lang="en-US" b="1"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p:cNvSpPr>
          <p:nvPr>
            <p:ph type="title" sz="quarter"/>
          </p:nvPr>
        </p:nvSpPr>
        <p:spPr>
          <a:xfrm>
            <a:off x="457200" y="457200"/>
            <a:ext cx="8229600" cy="739775"/>
          </a:xfrm>
        </p:spPr>
        <p:txBody>
          <a:bodyPr vert="horz" wrap="square" lIns="91440" tIns="45720" rIns="91440" bIns="45720" anchor="ctr" anchorCtr="0">
            <a:normAutofit/>
          </a:bodyPr>
          <a:p>
            <a:pPr eaLnBrk="1" hangingPunct="1"/>
            <a:r>
              <a:rPr lang="ru-RU" altLang="ru-RU" sz="2800" dirty="0"/>
              <a:t>Дискрет</a:t>
            </a:r>
            <a:r>
              <a:rPr lang="" altLang="ru-RU" sz="2800" dirty="0"/>
              <a:t>ті</a:t>
            </a:r>
            <a:r>
              <a:rPr lang="ru-RU" altLang="ru-RU" sz="2800" dirty="0"/>
              <a:t> (</a:t>
            </a:r>
            <a:r>
              <a:rPr lang="" altLang="ru-RU" sz="2800" dirty="0"/>
              <a:t>сандық</a:t>
            </a:r>
            <a:r>
              <a:rPr lang="ru-RU" altLang="ru-RU" sz="2800" dirty="0"/>
              <a:t>) модуляция (манипуляция)</a:t>
            </a:r>
            <a:endParaRPr lang="ru-RU" altLang="ru-RU" sz="2800" dirty="0"/>
          </a:p>
        </p:txBody>
      </p:sp>
      <p:sp>
        <p:nvSpPr>
          <p:cNvPr id="55299" name="Text Box 3"/>
          <p:cNvSpPr txBox="1"/>
          <p:nvPr/>
        </p:nvSpPr>
        <p:spPr>
          <a:xfrm>
            <a:off x="827088" y="3278188"/>
            <a:ext cx="7561262"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SzTx/>
              <a:buFontTx/>
              <a:buNone/>
            </a:pPr>
            <a:r>
              <a:rPr lang="ru-RU" altLang="ru-RU" sz="1800" dirty="0"/>
              <a:t>Амплитуд</a:t>
            </a:r>
            <a:r>
              <a:rPr lang="" altLang="ru-RU" sz="1800" dirty="0"/>
              <a:t>алық</a:t>
            </a:r>
            <a:r>
              <a:rPr lang="ru-RU" altLang="ru-RU" sz="1800" dirty="0"/>
              <a:t> </a:t>
            </a:r>
            <a:r>
              <a:rPr lang="ru-RU" altLang="ru-RU" sz="1800" dirty="0">
                <a:solidFill>
                  <a:srgbClr val="0066FF"/>
                </a:solidFill>
              </a:rPr>
              <a:t>манипуляция</a:t>
            </a:r>
            <a:r>
              <a:rPr lang="ru-RU" altLang="ru-RU" sz="1800" dirty="0"/>
              <a:t>                  </a:t>
            </a:r>
            <a:r>
              <a:rPr lang="" altLang="ru-RU" sz="1800" dirty="0"/>
              <a:t>Жиіліктік</a:t>
            </a:r>
            <a:r>
              <a:rPr lang="ru-RU" altLang="ru-RU" sz="1800" dirty="0"/>
              <a:t> </a:t>
            </a:r>
            <a:r>
              <a:rPr lang="ru-RU" altLang="ru-RU" sz="1800" dirty="0">
                <a:solidFill>
                  <a:srgbClr val="0066FF"/>
                </a:solidFill>
              </a:rPr>
              <a:t>манипуляция</a:t>
            </a:r>
            <a:r>
              <a:rPr lang="ru-RU" altLang="ru-RU" sz="1800" dirty="0"/>
              <a:t> </a:t>
            </a:r>
            <a:endParaRPr lang="ru-RU" altLang="ru-RU" sz="1800" dirty="0"/>
          </a:p>
        </p:txBody>
      </p:sp>
      <p:sp>
        <p:nvSpPr>
          <p:cNvPr id="55300" name="Rectangle 4"/>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55301" name="Rectangle 6"/>
          <p:cNvSpPr/>
          <p:nvPr/>
        </p:nvSpPr>
        <p:spPr>
          <a:xfrm>
            <a:off x="0" y="2928938"/>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55302" name="Rectangle 8"/>
          <p:cNvSpPr/>
          <p:nvPr/>
        </p:nvSpPr>
        <p:spPr>
          <a:xfrm>
            <a:off x="0" y="2928938"/>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55303" name="Rectangle 10"/>
          <p:cNvSpPr/>
          <p:nvPr/>
        </p:nvSpPr>
        <p:spPr>
          <a:xfrm>
            <a:off x="0" y="2928938"/>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55304" name="Text Box 12"/>
          <p:cNvSpPr txBox="1"/>
          <p:nvPr/>
        </p:nvSpPr>
        <p:spPr>
          <a:xfrm>
            <a:off x="971550" y="5516563"/>
            <a:ext cx="7561263"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SzTx/>
              <a:buFontTx/>
              <a:buNone/>
            </a:pPr>
            <a:r>
              <a:rPr lang="ru-RU" altLang="ru-RU" sz="1800" dirty="0"/>
              <a:t>		Фаз</a:t>
            </a:r>
            <a:r>
              <a:rPr lang="" altLang="ru-RU" sz="1800" dirty="0"/>
              <a:t>алық</a:t>
            </a:r>
            <a:r>
              <a:rPr lang="ru-RU" altLang="ru-RU" sz="1800" dirty="0"/>
              <a:t> </a:t>
            </a:r>
            <a:r>
              <a:rPr lang="ru-RU" altLang="ru-RU" sz="1800" dirty="0">
                <a:solidFill>
                  <a:srgbClr val="0066FF"/>
                </a:solidFill>
              </a:rPr>
              <a:t>манипуляция</a:t>
            </a:r>
            <a:endParaRPr lang="ru-RU" altLang="ru-RU" sz="1800" dirty="0">
              <a:solidFill>
                <a:srgbClr val="0066FF"/>
              </a:solidFill>
            </a:endParaRPr>
          </a:p>
        </p:txBody>
      </p:sp>
      <p:sp>
        <p:nvSpPr>
          <p:cNvPr id="55305" name="Rectangle 14"/>
          <p:cNvSpPr/>
          <p:nvPr/>
        </p:nvSpPr>
        <p:spPr>
          <a:xfrm>
            <a:off x="0" y="2928938"/>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graphicFrame>
        <p:nvGraphicFramePr>
          <p:cNvPr id="17410" name="Object 13"/>
          <p:cNvGraphicFramePr>
            <a:graphicFrameLocks noChangeAspect="1"/>
          </p:cNvGraphicFramePr>
          <p:nvPr/>
        </p:nvGraphicFramePr>
        <p:xfrm>
          <a:off x="971550" y="1341438"/>
          <a:ext cx="2411413" cy="1746250"/>
        </p:xfrm>
        <a:graphic>
          <a:graphicData uri="http://schemas.openxmlformats.org/presentationml/2006/ole">
            <mc:AlternateContent xmlns:mc="http://schemas.openxmlformats.org/markup-compatibility/2006">
              <mc:Choice xmlns:v="urn:schemas-microsoft-com:vml" Requires="v">
                <p:oleObj spid="_x0000_s3156" name="" r:id="rId1" imgW="1898650" imgH="1374140" progId="Word.Picture.8">
                  <p:embed/>
                </p:oleObj>
              </mc:Choice>
              <mc:Fallback>
                <p:oleObj name="" r:id="rId1" imgW="1898650" imgH="1374140" progId="Word.Picture.8">
                  <p:embed/>
                  <p:pic>
                    <p:nvPicPr>
                      <p:cNvPr id="0" name="Picture 3155"/>
                      <p:cNvPicPr/>
                      <p:nvPr/>
                    </p:nvPicPr>
                    <p:blipFill>
                      <a:blip r:embed="rId2"/>
                      <a:stretch>
                        <a:fillRect/>
                      </a:stretch>
                    </p:blipFill>
                    <p:spPr>
                      <a:xfrm>
                        <a:off x="971550" y="1341438"/>
                        <a:ext cx="2411413" cy="1746250"/>
                      </a:xfrm>
                      <a:prstGeom prst="rect">
                        <a:avLst/>
                      </a:prstGeom>
                      <a:noFill/>
                      <a:ln w="38100">
                        <a:noFill/>
                        <a:miter/>
                      </a:ln>
                    </p:spPr>
                  </p:pic>
                </p:oleObj>
              </mc:Fallback>
            </mc:AlternateContent>
          </a:graphicData>
        </a:graphic>
      </p:graphicFrame>
      <p:sp>
        <p:nvSpPr>
          <p:cNvPr id="55307" name="Rectangle 16"/>
          <p:cNvSpPr/>
          <p:nvPr/>
        </p:nvSpPr>
        <p:spPr>
          <a:xfrm>
            <a:off x="0" y="2928938"/>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graphicFrame>
        <p:nvGraphicFramePr>
          <p:cNvPr id="17411" name="Object 15"/>
          <p:cNvGraphicFramePr>
            <a:graphicFrameLocks noChangeAspect="1"/>
          </p:cNvGraphicFramePr>
          <p:nvPr/>
        </p:nvGraphicFramePr>
        <p:xfrm>
          <a:off x="4932363" y="1347788"/>
          <a:ext cx="2376487" cy="1720850"/>
        </p:xfrm>
        <a:graphic>
          <a:graphicData uri="http://schemas.openxmlformats.org/presentationml/2006/ole">
            <mc:AlternateContent xmlns:mc="http://schemas.openxmlformats.org/markup-compatibility/2006">
              <mc:Choice xmlns:v="urn:schemas-microsoft-com:vml" Requires="v">
                <p:oleObj spid="_x0000_s3157" name="" r:id="rId3" imgW="1898650" imgH="1374140" progId="Word.Picture.8">
                  <p:embed/>
                </p:oleObj>
              </mc:Choice>
              <mc:Fallback>
                <p:oleObj name="" r:id="rId3" imgW="1898650" imgH="1374140" progId="Word.Picture.8">
                  <p:embed/>
                  <p:pic>
                    <p:nvPicPr>
                      <p:cNvPr id="0" name="Picture 3156"/>
                      <p:cNvPicPr/>
                      <p:nvPr/>
                    </p:nvPicPr>
                    <p:blipFill>
                      <a:blip r:embed="rId4"/>
                      <a:stretch>
                        <a:fillRect/>
                      </a:stretch>
                    </p:blipFill>
                    <p:spPr>
                      <a:xfrm>
                        <a:off x="4932363" y="1347788"/>
                        <a:ext cx="2376487" cy="1720850"/>
                      </a:xfrm>
                      <a:prstGeom prst="rect">
                        <a:avLst/>
                      </a:prstGeom>
                      <a:noFill/>
                      <a:ln w="38100">
                        <a:noFill/>
                        <a:miter/>
                      </a:ln>
                    </p:spPr>
                  </p:pic>
                </p:oleObj>
              </mc:Fallback>
            </mc:AlternateContent>
          </a:graphicData>
        </a:graphic>
      </p:graphicFrame>
      <p:sp>
        <p:nvSpPr>
          <p:cNvPr id="55309" name="Rectangle 18"/>
          <p:cNvSpPr/>
          <p:nvPr/>
        </p:nvSpPr>
        <p:spPr>
          <a:xfrm>
            <a:off x="0" y="2928938"/>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graphicFrame>
        <p:nvGraphicFramePr>
          <p:cNvPr id="17412" name="Object 17"/>
          <p:cNvGraphicFramePr>
            <a:graphicFrameLocks noChangeAspect="1"/>
          </p:cNvGraphicFramePr>
          <p:nvPr/>
        </p:nvGraphicFramePr>
        <p:xfrm>
          <a:off x="2986088" y="3644900"/>
          <a:ext cx="2449512" cy="1773238"/>
        </p:xfrm>
        <a:graphic>
          <a:graphicData uri="http://schemas.openxmlformats.org/presentationml/2006/ole">
            <mc:AlternateContent xmlns:mc="http://schemas.openxmlformats.org/markup-compatibility/2006">
              <mc:Choice xmlns:v="urn:schemas-microsoft-com:vml" Requires="v">
                <p:oleObj spid="_x0000_s3158" name="" r:id="rId5" imgW="1898650" imgH="1374140" progId="Word.Picture.8">
                  <p:embed/>
                </p:oleObj>
              </mc:Choice>
              <mc:Fallback>
                <p:oleObj name="" r:id="rId5" imgW="1898650" imgH="1374140" progId="Word.Picture.8">
                  <p:embed/>
                  <p:pic>
                    <p:nvPicPr>
                      <p:cNvPr id="0" name="Picture 3157"/>
                      <p:cNvPicPr/>
                      <p:nvPr/>
                    </p:nvPicPr>
                    <p:blipFill>
                      <a:blip r:embed="rId6"/>
                      <a:stretch>
                        <a:fillRect/>
                      </a:stretch>
                    </p:blipFill>
                    <p:spPr>
                      <a:xfrm>
                        <a:off x="2986088" y="3644900"/>
                        <a:ext cx="2449512" cy="1773238"/>
                      </a:xfrm>
                      <a:prstGeom prst="rect">
                        <a:avLst/>
                      </a:prstGeom>
                      <a:noFill/>
                      <a:ln w="38100">
                        <a:noFill/>
                        <a:miter/>
                      </a:ln>
                    </p:spPr>
                  </p:pic>
                </p:oleObj>
              </mc:Fallback>
            </mc:AlternateContent>
          </a:graphicData>
        </a:graphic>
      </p:graphicFrame>
      <p:sp>
        <p:nvSpPr>
          <p:cNvPr id="55311" name="Номер слайда 14"/>
          <p:cNvSpPr txBox="1">
            <a:spLocks noGrp="1"/>
          </p:cNvSpPr>
          <p:nvPr>
            <p:ph type="sldNum" sz="quarter" idx="11"/>
          </p:nvPr>
        </p:nvSpPr>
        <p:spPr/>
        <p:txBody>
          <a:bodyPr anchor="b" anchorCtr="0"/>
          <a:p>
            <a:pPr marL="0" indent="0" algn="r" eaLnBrk="1" hangingPunct="1">
              <a:spcBef>
                <a:spcPct val="0"/>
              </a:spcBef>
              <a:buClrTx/>
              <a:buSzTx/>
              <a:buFontTx/>
              <a:buNone/>
            </a:pPr>
            <a:fld id="{9A0DB2DC-4C9A-4742-B13C-FB6460FD3503}" type="slidenum">
              <a:rPr lang="ru-RU" altLang="ru-RU" sz="1200" dirty="0">
                <a:latin typeface="Arial Black" panose="020B0A04020102020204" pitchFamily="34" charset="0"/>
              </a:rPr>
            </a:fld>
            <a:endParaRPr lang="ru-RU" altLang="ru-RU" sz="1200" dirty="0">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ox(in)">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box(in)">
                                      <p:cBhvr>
                                        <p:cTn id="12" dur="5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box(in)">
                                      <p:cBhvr>
                                        <p:cTn id="1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a:xfrm>
            <a:off x="480695" y="0"/>
            <a:ext cx="8229600" cy="701040"/>
          </a:xfrm>
        </p:spPr>
        <p:txBody>
          <a:bodyPr vert="horz" wrap="square" lIns="91440" tIns="45720" rIns="91440" bIns="45720" anchor="ctr" anchorCtr="0"/>
          <a:p>
            <a:pPr eaLnBrk="1" hangingPunct="1"/>
            <a:r>
              <a:rPr lang="" altLang="ru-RU" sz="3600" dirty="0">
                <a:solidFill>
                  <a:srgbClr val="003399"/>
                </a:solidFill>
              </a:rPr>
              <a:t>Әдебиеттер тізімі</a:t>
            </a:r>
            <a:endParaRPr lang="" altLang="ru-RU" sz="3600" dirty="0">
              <a:solidFill>
                <a:srgbClr val="003399"/>
              </a:solidFill>
            </a:endParaRPr>
          </a:p>
        </p:txBody>
      </p:sp>
      <p:sp>
        <p:nvSpPr>
          <p:cNvPr id="14339" name="Rectangle 3"/>
          <p:cNvSpPr>
            <a:spLocks noGrp="1"/>
          </p:cNvSpPr>
          <p:nvPr>
            <p:ph idx="1"/>
          </p:nvPr>
        </p:nvSpPr>
        <p:spPr>
          <a:xfrm>
            <a:off x="228600" y="762000"/>
            <a:ext cx="8806815" cy="6163945"/>
          </a:xfrm>
        </p:spPr>
        <p:txBody>
          <a:bodyPr vert="horz" wrap="square" lIns="91440" tIns="45720" rIns="91440" bIns="45720" anchor="t" anchorCtr="0">
            <a:normAutofit/>
          </a:bodyPr>
          <a:p>
            <a:pPr eaLnBrk="1" hangingPunct="1"/>
            <a:r>
              <a:rPr lang="ru-RU" altLang="ru-RU" sz="2400" dirty="0"/>
              <a:t>Теория электрической связи. Учебник для вузов / Под ред. Д.Д. Кловского. – М.: Радио и связь, 1999. – 432 с.</a:t>
            </a:r>
            <a:endParaRPr lang="ru-RU" altLang="ru-RU" sz="2400" dirty="0"/>
          </a:p>
          <a:p>
            <a:pPr eaLnBrk="1" hangingPunct="1"/>
            <a:r>
              <a:rPr lang="ru-RU" altLang="ru-RU" sz="2400" dirty="0"/>
              <a:t>Зюко А.Г., Кловский Д.Д., Назаров М.В., Финк Л.М. Теория передачи сигналов: Учебник для вузов. – М.: Радио и связь, 1986. – 302 с.       </a:t>
            </a:r>
            <a:endParaRPr lang="ru-RU" altLang="ru-RU" sz="2400" dirty="0"/>
          </a:p>
          <a:p>
            <a:pPr eaLnBrk="1" hangingPunct="1"/>
            <a:r>
              <a:rPr lang="ru-RU" altLang="ru-RU" sz="2400" dirty="0"/>
              <a:t>Назаров М.В., Кувшинов Б.И., Попов О.В. Теория передачи сигналов: Учебник для электротехнических институтов связи. – М.: Связь, 1970. – 368 с. </a:t>
            </a:r>
            <a:endParaRPr lang="ru-RU" altLang="ru-RU" sz="2400" dirty="0"/>
          </a:p>
          <a:p>
            <a:pPr>
              <a:lnSpc>
                <a:spcPct val="90000"/>
              </a:lnSpc>
            </a:pPr>
            <a:r>
              <a:rPr lang="ru-RU" altLang="ru-RU" sz="2400" dirty="0">
                <a:sym typeface="+mn-ea"/>
              </a:rPr>
              <a:t>Баскаков С.Н. Радиотехнические цепи и сигналы: Уч-к для вузов. – М.: Высшая школа, 1999. – 536 с.</a:t>
            </a:r>
            <a:endParaRPr lang="ru-RU" altLang="ru-RU" sz="2400" dirty="0"/>
          </a:p>
          <a:p>
            <a:pPr>
              <a:lnSpc>
                <a:spcPct val="90000"/>
              </a:lnSpc>
            </a:pPr>
            <a:r>
              <a:rPr lang="ru-RU" altLang="ru-RU" sz="2400" dirty="0">
                <a:sym typeface="+mn-ea"/>
              </a:rPr>
              <a:t>Клюев Л.Л. Теория электрической связи. Уч. пособие – Минск: ДизайнПРО, 1998. – 329 с.       </a:t>
            </a:r>
            <a:endParaRPr lang="ru-RU" altLang="ru-RU" sz="2400" dirty="0"/>
          </a:p>
          <a:p>
            <a:pPr eaLnBrk="1" hangingPunct="1">
              <a:lnSpc>
                <a:spcPct val="90000"/>
              </a:lnSpc>
            </a:pPr>
            <a:r>
              <a:rPr lang="ru-RU" altLang="ru-RU" sz="2400" dirty="0">
                <a:sym typeface="+mn-ea"/>
              </a:rPr>
              <a:t>Акулиничев Ю.П. Теория электрической связи. Уч. пособие. – СПб.: Лань, 2010. –  240 с.   </a:t>
            </a:r>
            <a:endParaRPr lang="ru-RU" altLang="ru-RU" sz="2400" dirty="0"/>
          </a:p>
          <a:p>
            <a:pPr eaLnBrk="1" hangingPunct="1">
              <a:lnSpc>
                <a:spcPct val="90000"/>
              </a:lnSpc>
            </a:pPr>
            <a:r>
              <a:rPr lang="ru-RU" altLang="ru-RU" sz="2400" dirty="0">
                <a:sym typeface="+mn-ea"/>
              </a:rPr>
              <a:t>Биккенин Р.Р., Чесноков М.Н. Теория электрической связи. Уч. пособие. – М.: Академия, 2010 - 336 с. </a:t>
            </a:r>
            <a:endParaRPr lang="ru-RU" altLang="ru-RU" sz="2400" dirty="0"/>
          </a:p>
        </p:txBody>
      </p:sp>
      <p:sp>
        <p:nvSpPr>
          <p:cNvPr id="14340" name="Номер слайда 3"/>
          <p:cNvSpPr txBox="1">
            <a:spLocks noGrp="1"/>
          </p:cNvSpPr>
          <p:nvPr>
            <p:ph type="sldNum" sz="quarter" idx="11"/>
          </p:nvPr>
        </p:nvSpPr>
        <p:spPr/>
        <p:txBody>
          <a:bodyPr anchor="b" anchorCtr="0"/>
          <a:p>
            <a:pPr marL="0" indent="0" algn="r" eaLnBrk="1" hangingPunct="1">
              <a:spcBef>
                <a:spcPct val="0"/>
              </a:spcBef>
              <a:buClrTx/>
              <a:buSzTx/>
              <a:buFontTx/>
              <a:buNone/>
            </a:pPr>
            <a:fld id="{9A0DB2DC-4C9A-4742-B13C-FB6460FD3503}" type="slidenum">
              <a:rPr lang="ru-RU" altLang="ru-RU" sz="1200" dirty="0">
                <a:latin typeface="Arial Black" panose="020B0A04020102020204" pitchFamily="34" charset="0"/>
              </a:rPr>
            </a:fld>
            <a:endParaRPr lang="ru-RU" altLang="ru-RU" sz="1200" dirty="0">
              <a:latin typeface="Arial Black" panose="020B0A04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3"/>
          <p:cNvSpPr>
            <a:spLocks noGrp="1"/>
          </p:cNvSpPr>
          <p:nvPr>
            <p:ph type="title" sz="quarter" idx="4294967295"/>
          </p:nvPr>
        </p:nvSpPr>
        <p:spPr>
          <a:xfrm>
            <a:off x="468313" y="260350"/>
            <a:ext cx="8229600" cy="595313"/>
          </a:xfrm>
        </p:spPr>
        <p:txBody>
          <a:bodyPr vert="horz" wrap="square" lIns="91440" tIns="45720" rIns="91440" bIns="45720" anchor="ctr" anchorCtr="0"/>
          <a:p>
            <a:pPr eaLnBrk="1" hangingPunct="1"/>
            <a:r>
              <a:rPr lang="" altLang="ru-RU" sz="2800" dirty="0"/>
              <a:t>Импульсті тасымалдаушысы бар модуляция түрлері</a:t>
            </a:r>
            <a:endParaRPr lang="" altLang="ru-RU" sz="2800" dirty="0"/>
          </a:p>
        </p:txBody>
      </p:sp>
      <p:sp>
        <p:nvSpPr>
          <p:cNvPr id="48131" name="Номер слайда 8"/>
          <p:cNvSpPr txBox="1">
            <a:spLocks noGrp="1"/>
          </p:cNvSpPr>
          <p:nvPr/>
        </p:nvSpPr>
        <p:spPr>
          <a:xfrm>
            <a:off x="6588125" y="6400800"/>
            <a:ext cx="2133600" cy="457200"/>
          </a:xfrm>
          <a:prstGeom prst="rect">
            <a:avLst/>
          </a:prstGeom>
          <a:noFill/>
          <a:ln w="9525">
            <a:noFill/>
          </a:ln>
        </p:spPr>
        <p:txBody>
          <a:bodyPr anchor="b" anchorCtr="0"/>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algn="r" eaLnBrk="1" hangingPunct="1">
              <a:spcBef>
                <a:spcPct val="0"/>
              </a:spcBef>
              <a:buClrTx/>
              <a:buSzTx/>
              <a:buFontTx/>
              <a:buNone/>
            </a:pPr>
            <a:fld id="{9A0DB2DC-4C9A-4742-B13C-FB6460FD3503}" type="slidenum">
              <a:rPr lang="ru-RU" altLang="ru-RU" sz="1200" dirty="0">
                <a:latin typeface="Arial Black" panose="020B0A04020102020204" pitchFamily="34" charset="0"/>
              </a:rPr>
            </a:fld>
            <a:endParaRPr lang="ru-RU" altLang="ru-RU" sz="1200" dirty="0">
              <a:latin typeface="Arial Black" panose="020B0A04020102020204" pitchFamily="34" charset="0"/>
            </a:endParaRPr>
          </a:p>
        </p:txBody>
      </p:sp>
      <p:pic>
        <p:nvPicPr>
          <p:cNvPr id="48132" name="Picture 5"/>
          <p:cNvPicPr>
            <a:picLocks noChangeAspect="1"/>
          </p:cNvPicPr>
          <p:nvPr/>
        </p:nvPicPr>
        <p:blipFill>
          <a:blip r:embed="rId1"/>
          <a:stretch>
            <a:fillRect/>
          </a:stretch>
        </p:blipFill>
        <p:spPr>
          <a:xfrm>
            <a:off x="304800" y="1218883"/>
            <a:ext cx="5505450" cy="4905375"/>
          </a:xfrm>
          <a:prstGeom prst="rect">
            <a:avLst/>
          </a:prstGeom>
          <a:noFill/>
          <a:ln w="9525">
            <a:noFill/>
          </a:ln>
        </p:spPr>
      </p:pic>
      <p:pic>
        <p:nvPicPr>
          <p:cNvPr id="100" name="Picture 99"/>
          <p:cNvPicPr/>
          <p:nvPr/>
        </p:nvPicPr>
        <p:blipFill>
          <a:blip r:embed="rId2"/>
          <a:stretch>
            <a:fillRect/>
          </a:stretch>
        </p:blipFill>
        <p:spPr>
          <a:xfrm>
            <a:off x="5852160" y="1036955"/>
            <a:ext cx="3095625" cy="552640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just"/>
            <a:r>
              <a:rPr lang="ru-RU" dirty="0" err="1" smtClean="0">
                <a:solidFill>
                  <a:schemeClr val="tx1"/>
                </a:solidFill>
              </a:rPr>
              <a:t>Сандық</a:t>
            </a:r>
            <a:r>
              <a:rPr lang="ru-RU" dirty="0" smtClean="0">
                <a:solidFill>
                  <a:schemeClr val="tx1"/>
                </a:solidFill>
              </a:rPr>
              <a:t> </a:t>
            </a:r>
            <a:r>
              <a:rPr lang="ru-RU" dirty="0" err="1">
                <a:solidFill>
                  <a:schemeClr val="tx1"/>
                </a:solidFill>
              </a:rPr>
              <a:t>байланыс</a:t>
            </a:r>
            <a:r>
              <a:rPr lang="ru-RU" dirty="0">
                <a:solidFill>
                  <a:schemeClr val="tx1"/>
                </a:solidFill>
              </a:rPr>
              <a:t> </a:t>
            </a:r>
            <a:r>
              <a:rPr lang="ru-RU" dirty="0" err="1">
                <a:solidFill>
                  <a:schemeClr val="tx1"/>
                </a:solidFill>
              </a:rPr>
              <a:t>жүйесінде</a:t>
            </a:r>
            <a:r>
              <a:rPr lang="ru-RU" dirty="0">
                <a:solidFill>
                  <a:schemeClr val="tx1"/>
                </a:solidFill>
              </a:rPr>
              <a:t> </a:t>
            </a:r>
            <a:r>
              <a:rPr lang="ru-RU" dirty="0" err="1">
                <a:solidFill>
                  <a:schemeClr val="tx1"/>
                </a:solidFill>
              </a:rPr>
              <a:t>таратқышта</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қабылдағышта</a:t>
            </a:r>
            <a:r>
              <a:rPr lang="ru-RU" dirty="0">
                <a:solidFill>
                  <a:schemeClr val="tx1"/>
                </a:solidFill>
              </a:rPr>
              <a:t> </a:t>
            </a:r>
            <a:r>
              <a:rPr lang="ru-RU" dirty="0" err="1">
                <a:solidFill>
                  <a:schemeClr val="tx1"/>
                </a:solidFill>
              </a:rPr>
              <a:t>орындалатын</a:t>
            </a:r>
            <a:r>
              <a:rPr lang="ru-RU" dirty="0">
                <a:solidFill>
                  <a:schemeClr val="tx1"/>
                </a:solidFill>
              </a:rPr>
              <a:t> </a:t>
            </a:r>
            <a:r>
              <a:rPr lang="ru-RU" dirty="0" err="1">
                <a:solidFill>
                  <a:schemeClr val="tx1"/>
                </a:solidFill>
              </a:rPr>
              <a:t>функционалды</a:t>
            </a:r>
            <a:r>
              <a:rPr lang="ru-RU" dirty="0">
                <a:solidFill>
                  <a:schemeClr val="tx1"/>
                </a:solidFill>
              </a:rPr>
              <a:t> </a:t>
            </a:r>
            <a:r>
              <a:rPr lang="ru-RU" dirty="0" err="1">
                <a:solidFill>
                  <a:schemeClr val="tx1"/>
                </a:solidFill>
              </a:rPr>
              <a:t>операциялар</a:t>
            </a:r>
            <a:r>
              <a:rPr lang="ru-RU" dirty="0">
                <a:solidFill>
                  <a:schemeClr val="tx1"/>
                </a:solidFill>
              </a:rPr>
              <a:t> </a:t>
            </a:r>
            <a:r>
              <a:rPr lang="ru-RU" dirty="0" err="1">
                <a:solidFill>
                  <a:schemeClr val="tx1"/>
                </a:solidFill>
              </a:rPr>
              <a:t>таратқышта</a:t>
            </a:r>
            <a:r>
              <a:rPr lang="ru-RU" dirty="0">
                <a:solidFill>
                  <a:schemeClr val="tx1"/>
                </a:solidFill>
              </a:rPr>
              <a:t> </a:t>
            </a:r>
            <a:r>
              <a:rPr lang="ru-RU" dirty="0" err="1">
                <a:solidFill>
                  <a:schemeClr val="tx1"/>
                </a:solidFill>
              </a:rPr>
              <a:t>хабарламалық</a:t>
            </a:r>
            <a:r>
              <a:rPr lang="ru-RU" dirty="0">
                <a:solidFill>
                  <a:schemeClr val="tx1"/>
                </a:solidFill>
              </a:rPr>
              <a:t> </a:t>
            </a:r>
            <a:r>
              <a:rPr lang="ru-RU" dirty="0" err="1">
                <a:solidFill>
                  <a:schemeClr val="tx1"/>
                </a:solidFill>
              </a:rPr>
              <a:t>сигналды</a:t>
            </a:r>
            <a:r>
              <a:rPr lang="ru-RU" dirty="0">
                <a:solidFill>
                  <a:schemeClr val="tx1"/>
                </a:solidFill>
              </a:rPr>
              <a:t> </a:t>
            </a:r>
            <a:r>
              <a:rPr lang="ru-RU" dirty="0" err="1">
                <a:solidFill>
                  <a:schemeClr val="tx1"/>
                </a:solidFill>
              </a:rPr>
              <a:t>дискретизациялауды</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қабылдағышта</a:t>
            </a:r>
            <a:r>
              <a:rPr lang="ru-RU" dirty="0">
                <a:solidFill>
                  <a:schemeClr val="tx1"/>
                </a:solidFill>
              </a:rPr>
              <a:t> </a:t>
            </a:r>
            <a:r>
              <a:rPr lang="ru-RU" dirty="0" err="1">
                <a:solidFill>
                  <a:schemeClr val="tx1"/>
                </a:solidFill>
              </a:rPr>
              <a:t>хабарлық</a:t>
            </a:r>
            <a:r>
              <a:rPr lang="ru-RU" dirty="0">
                <a:solidFill>
                  <a:schemeClr val="tx1"/>
                </a:solidFill>
              </a:rPr>
              <a:t> </a:t>
            </a:r>
            <a:r>
              <a:rPr lang="ru-RU" dirty="0" err="1">
                <a:solidFill>
                  <a:schemeClr val="tx1"/>
                </a:solidFill>
              </a:rPr>
              <a:t>сигналды</a:t>
            </a:r>
            <a:r>
              <a:rPr lang="ru-RU" dirty="0">
                <a:solidFill>
                  <a:schemeClr val="tx1"/>
                </a:solidFill>
              </a:rPr>
              <a:t> </a:t>
            </a:r>
            <a:r>
              <a:rPr lang="ru-RU" dirty="0" err="1">
                <a:solidFill>
                  <a:schemeClr val="tx1"/>
                </a:solidFill>
              </a:rPr>
              <a:t>синтездеуді</a:t>
            </a:r>
            <a:r>
              <a:rPr lang="ru-RU" dirty="0">
                <a:solidFill>
                  <a:schemeClr val="tx1"/>
                </a:solidFill>
              </a:rPr>
              <a:t> </a:t>
            </a:r>
            <a:r>
              <a:rPr lang="ru-RU" dirty="0" err="1">
                <a:solidFill>
                  <a:schemeClr val="tx1"/>
                </a:solidFill>
              </a:rPr>
              <a:t>немесе</a:t>
            </a:r>
            <a:r>
              <a:rPr lang="ru-RU" dirty="0">
                <a:solidFill>
                  <a:schemeClr val="tx1"/>
                </a:solidFill>
              </a:rPr>
              <a:t> </a:t>
            </a:r>
            <a:r>
              <a:rPr lang="ru-RU" dirty="0" err="1">
                <a:solidFill>
                  <a:schemeClr val="tx1"/>
                </a:solidFill>
              </a:rPr>
              <a:t>интерполяцияны</a:t>
            </a:r>
            <a:r>
              <a:rPr lang="ru-RU" dirty="0">
                <a:solidFill>
                  <a:schemeClr val="tx1"/>
                </a:solidFill>
              </a:rPr>
              <a:t> </a:t>
            </a:r>
            <a:r>
              <a:rPr lang="ru-RU" dirty="0" err="1">
                <a:solidFill>
                  <a:schemeClr val="tx1"/>
                </a:solidFill>
              </a:rPr>
              <a:t>қамту</a:t>
            </a:r>
            <a:r>
              <a:rPr lang="ru-RU" dirty="0">
                <a:solidFill>
                  <a:schemeClr val="tx1"/>
                </a:solidFill>
              </a:rPr>
              <a:t> </a:t>
            </a:r>
            <a:r>
              <a:rPr lang="ru-RU" dirty="0" err="1">
                <a:solidFill>
                  <a:schemeClr val="tx1"/>
                </a:solidFill>
              </a:rPr>
              <a:t>үшін</a:t>
            </a:r>
            <a:r>
              <a:rPr lang="ru-RU" dirty="0">
                <a:solidFill>
                  <a:schemeClr val="tx1"/>
                </a:solidFill>
              </a:rPr>
              <a:t> </a:t>
            </a:r>
            <a:r>
              <a:rPr lang="ru-RU" dirty="0" err="1">
                <a:solidFill>
                  <a:schemeClr val="tx1"/>
                </a:solidFill>
              </a:rPr>
              <a:t>кеңейтілуі</a:t>
            </a:r>
            <a:r>
              <a:rPr lang="ru-RU" dirty="0">
                <a:solidFill>
                  <a:schemeClr val="tx1"/>
                </a:solidFill>
              </a:rPr>
              <a:t> </a:t>
            </a:r>
            <a:r>
              <a:rPr lang="ru-RU" dirty="0" err="1">
                <a:solidFill>
                  <a:schemeClr val="tx1"/>
                </a:solidFill>
              </a:rPr>
              <a:t>керек</a:t>
            </a:r>
            <a:r>
              <a:rPr lang="ru-RU" dirty="0">
                <a:solidFill>
                  <a:schemeClr val="tx1"/>
                </a:solidFill>
              </a:rPr>
              <a:t>. </a:t>
            </a:r>
            <a:r>
              <a:rPr lang="ru-RU" dirty="0" err="1">
                <a:solidFill>
                  <a:schemeClr val="tx1"/>
                </a:solidFill>
              </a:rPr>
              <a:t>Қосымша</a:t>
            </a:r>
            <a:r>
              <a:rPr lang="ru-RU" dirty="0">
                <a:solidFill>
                  <a:schemeClr val="tx1"/>
                </a:solidFill>
              </a:rPr>
              <a:t> </a:t>
            </a:r>
            <a:r>
              <a:rPr lang="ru-RU" dirty="0" err="1">
                <a:solidFill>
                  <a:schemeClr val="tx1"/>
                </a:solidFill>
              </a:rPr>
              <a:t>функцияларға</a:t>
            </a:r>
            <a:r>
              <a:rPr lang="ru-RU" dirty="0">
                <a:solidFill>
                  <a:schemeClr val="tx1"/>
                </a:solidFill>
              </a:rPr>
              <a:t> </a:t>
            </a:r>
            <a:r>
              <a:rPr lang="ru-RU" dirty="0" err="1">
                <a:solidFill>
                  <a:schemeClr val="tx1"/>
                </a:solidFill>
              </a:rPr>
              <a:t>артықшылықты</a:t>
            </a:r>
            <a:r>
              <a:rPr lang="ru-RU" dirty="0">
                <a:solidFill>
                  <a:schemeClr val="tx1"/>
                </a:solidFill>
              </a:rPr>
              <a:t> </a:t>
            </a:r>
            <a:r>
              <a:rPr lang="ru-RU" dirty="0" err="1">
                <a:solidFill>
                  <a:schemeClr val="tx1"/>
                </a:solidFill>
              </a:rPr>
              <a:t>жою</a:t>
            </a:r>
            <a:r>
              <a:rPr lang="ru-RU" dirty="0">
                <a:solidFill>
                  <a:schemeClr val="tx1"/>
                </a:solidFill>
              </a:rPr>
              <a:t>, </a:t>
            </a:r>
            <a:r>
              <a:rPr lang="ru-RU" dirty="0" err="1">
                <a:solidFill>
                  <a:schemeClr val="tx1"/>
                </a:solidFill>
              </a:rPr>
              <a:t>арнаны</a:t>
            </a:r>
            <a:r>
              <a:rPr lang="ru-RU" dirty="0">
                <a:solidFill>
                  <a:schemeClr val="tx1"/>
                </a:solidFill>
              </a:rPr>
              <a:t> </a:t>
            </a:r>
            <a:r>
              <a:rPr lang="ru-RU" dirty="0" err="1">
                <a:solidFill>
                  <a:schemeClr val="tx1"/>
                </a:solidFill>
              </a:rPr>
              <a:t>кодтау</a:t>
            </a:r>
            <a:r>
              <a:rPr lang="ru-RU" dirty="0">
                <a:solidFill>
                  <a:schemeClr val="tx1"/>
                </a:solidFill>
              </a:rPr>
              <a:t> мен </a:t>
            </a:r>
            <a:r>
              <a:rPr lang="ru-RU" dirty="0" err="1">
                <a:solidFill>
                  <a:schemeClr val="tx1"/>
                </a:solidFill>
              </a:rPr>
              <a:t>декодтау</a:t>
            </a:r>
            <a:r>
              <a:rPr lang="ru-RU" dirty="0">
                <a:solidFill>
                  <a:schemeClr val="tx1"/>
                </a:solidFill>
              </a:rPr>
              <a:t> </a:t>
            </a:r>
            <a:r>
              <a:rPr lang="ru-RU" dirty="0" err="1">
                <a:solidFill>
                  <a:schemeClr val="tx1"/>
                </a:solidFill>
              </a:rPr>
              <a:t>кіреді</a:t>
            </a:r>
            <a:r>
              <a:rPr lang="ru-RU" dirty="0">
                <a:solidFill>
                  <a:schemeClr val="tx1"/>
                </a:solidFill>
              </a:rPr>
              <a:t>.</a:t>
            </a:r>
            <a:endParaRPr lang="en-US" b="1"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fontScale="92500" lnSpcReduction="20000"/>
          </a:bodyPr>
          <a:lstStyle/>
          <a:p>
            <a:pPr algn="l" rtl="0"/>
            <a:r>
              <a:rPr lang="en-US" dirty="0" smtClean="0">
                <a:solidFill>
                  <a:schemeClr val="tx1"/>
                </a:solidFill>
              </a:rPr>
              <a:t>Сандық</a:t>
            </a:r>
            <a:r>
              <a:rPr lang="en-US" dirty="0" smtClean="0">
                <a:solidFill>
                  <a:schemeClr val="tx1"/>
                </a:solidFill>
              </a:rPr>
              <a:t> </a:t>
            </a:r>
            <a:r>
              <a:rPr lang="en-US" dirty="0">
                <a:solidFill>
                  <a:schemeClr val="tx1"/>
                </a:solidFill>
              </a:rPr>
              <a:t>байланыс жүйесінің негізгі элементтері</a:t>
            </a:r>
            <a:r>
              <a:rPr lang="en-US" dirty="0" smtClean="0">
                <a:solidFill>
                  <a:schemeClr val="tx1"/>
                </a:solidFill>
              </a:rPr>
              <a:t>.</a:t>
            </a:r>
            <a:endParaRPr lang="en-US" dirty="0" smtClean="0">
              <a:solidFill>
                <a:schemeClr val="tx1"/>
              </a:solidFill>
            </a:endParaRPr>
          </a:p>
          <a:p>
            <a:pPr algn="l" rtl="0"/>
            <a:endParaRPr lang="en-US" b="1" dirty="0">
              <a:solidFill>
                <a:schemeClr val="tx1"/>
              </a:solidFill>
            </a:endParaRPr>
          </a:p>
          <a:p>
            <a:pPr algn="l" rtl="0"/>
            <a:endParaRPr lang="en-US" b="1" dirty="0" smtClean="0">
              <a:solidFill>
                <a:schemeClr val="tx1"/>
              </a:solidFill>
            </a:endParaRPr>
          </a:p>
          <a:p>
            <a:pPr algn="l" rtl="0"/>
            <a:endParaRPr lang="en-US" b="1" dirty="0">
              <a:solidFill>
                <a:schemeClr val="tx1"/>
              </a:solidFill>
            </a:endParaRPr>
          </a:p>
          <a:p>
            <a:pPr algn="l" rtl="0"/>
            <a:endParaRPr lang="en-US" b="1" dirty="0" smtClean="0">
              <a:solidFill>
                <a:schemeClr val="tx1"/>
              </a:solidFill>
            </a:endParaRPr>
          </a:p>
          <a:p>
            <a:pPr algn="l" rtl="0"/>
            <a:endParaRPr lang="en-US" b="1" dirty="0" smtClean="0">
              <a:solidFill>
                <a:schemeClr val="tx1"/>
              </a:solidFill>
            </a:endParaRPr>
          </a:p>
          <a:p>
            <a:pPr algn="l" rtl="0"/>
            <a:endParaRPr lang="en-US" b="1" dirty="0">
              <a:solidFill>
                <a:schemeClr val="tx1"/>
              </a:solidFill>
            </a:endParaRPr>
          </a:p>
          <a:p>
            <a:pPr algn="l" rtl="0"/>
            <a:endParaRPr lang="en-US" dirty="0" smtClean="0">
              <a:solidFill>
                <a:schemeClr val="tx1"/>
              </a:solidFill>
            </a:endParaRPr>
          </a:p>
          <a:p>
            <a:pPr algn="just"/>
            <a:r>
              <a:rPr lang="ru-RU" dirty="0" err="1">
                <a:solidFill>
                  <a:schemeClr val="tx1"/>
                </a:solidFill>
              </a:rPr>
              <a:t>Бастапқы</a:t>
            </a:r>
            <a:r>
              <a:rPr lang="ru-RU" dirty="0">
                <a:solidFill>
                  <a:schemeClr val="tx1"/>
                </a:solidFill>
              </a:rPr>
              <a:t> </a:t>
            </a:r>
            <a:r>
              <a:rPr lang="ru-RU" dirty="0" err="1">
                <a:solidFill>
                  <a:schemeClr val="tx1"/>
                </a:solidFill>
              </a:rPr>
              <a:t>шығыс</a:t>
            </a:r>
            <a:r>
              <a:rPr lang="ru-RU" dirty="0">
                <a:solidFill>
                  <a:schemeClr val="tx1"/>
                </a:solidFill>
              </a:rPr>
              <a:t> аудио </a:t>
            </a:r>
            <a:r>
              <a:rPr lang="ru-RU" dirty="0" err="1">
                <a:solidFill>
                  <a:schemeClr val="tx1"/>
                </a:solidFill>
              </a:rPr>
              <a:t>немесе</a:t>
            </a:r>
            <a:r>
              <a:rPr lang="ru-RU" dirty="0">
                <a:solidFill>
                  <a:schemeClr val="tx1"/>
                </a:solidFill>
              </a:rPr>
              <a:t> </a:t>
            </a:r>
            <a:r>
              <a:rPr lang="ru-RU" dirty="0" err="1">
                <a:solidFill>
                  <a:schemeClr val="tx1"/>
                </a:solidFill>
              </a:rPr>
              <a:t>бейне</a:t>
            </a:r>
            <a:r>
              <a:rPr lang="ru-RU" dirty="0">
                <a:solidFill>
                  <a:schemeClr val="tx1"/>
                </a:solidFill>
              </a:rPr>
              <a:t> сигналы </a:t>
            </a:r>
            <a:r>
              <a:rPr lang="ru-RU" dirty="0" err="1">
                <a:solidFill>
                  <a:schemeClr val="tx1"/>
                </a:solidFill>
              </a:rPr>
              <a:t>сияқты</a:t>
            </a:r>
            <a:r>
              <a:rPr lang="ru-RU" dirty="0">
                <a:solidFill>
                  <a:schemeClr val="tx1"/>
                </a:solidFill>
              </a:rPr>
              <a:t> </a:t>
            </a:r>
            <a:r>
              <a:rPr lang="ru-RU" dirty="0" err="1">
                <a:solidFill>
                  <a:schemeClr val="tx1"/>
                </a:solidFill>
              </a:rPr>
              <a:t>аналогтық</a:t>
            </a:r>
            <a:r>
              <a:rPr lang="ru-RU" dirty="0">
                <a:solidFill>
                  <a:schemeClr val="tx1"/>
                </a:solidFill>
              </a:rPr>
              <a:t> сигнал </a:t>
            </a:r>
            <a:r>
              <a:rPr lang="ru-RU" dirty="0" err="1">
                <a:solidFill>
                  <a:schemeClr val="tx1"/>
                </a:solidFill>
              </a:rPr>
              <a:t>болуы</a:t>
            </a:r>
            <a:r>
              <a:rPr lang="ru-RU" dirty="0">
                <a:solidFill>
                  <a:schemeClr val="tx1"/>
                </a:solidFill>
              </a:rPr>
              <a:t> </a:t>
            </a:r>
            <a:r>
              <a:rPr lang="ru-RU" dirty="0" err="1">
                <a:solidFill>
                  <a:schemeClr val="tx1"/>
                </a:solidFill>
              </a:rPr>
              <a:t>мүмкін</a:t>
            </a:r>
            <a:r>
              <a:rPr lang="ru-RU" dirty="0">
                <a:solidFill>
                  <a:schemeClr val="tx1"/>
                </a:solidFill>
              </a:rPr>
              <a:t>, </a:t>
            </a:r>
            <a:r>
              <a:rPr lang="ru-RU" dirty="0" err="1">
                <a:solidFill>
                  <a:schemeClr val="tx1"/>
                </a:solidFill>
              </a:rPr>
              <a:t>немесе</a:t>
            </a:r>
            <a:r>
              <a:rPr lang="ru-RU" dirty="0">
                <a:solidFill>
                  <a:schemeClr val="tx1"/>
                </a:solidFill>
              </a:rPr>
              <a:t> </a:t>
            </a:r>
            <a:r>
              <a:rPr lang="ru-RU" dirty="0" err="1">
                <a:solidFill>
                  <a:schemeClr val="tx1"/>
                </a:solidFill>
              </a:rPr>
              <a:t>уақытша</a:t>
            </a:r>
            <a:r>
              <a:rPr lang="ru-RU" dirty="0">
                <a:solidFill>
                  <a:schemeClr val="tx1"/>
                </a:solidFill>
              </a:rPr>
              <a:t> </a:t>
            </a:r>
            <a:r>
              <a:rPr lang="ru-RU" dirty="0" err="1">
                <a:solidFill>
                  <a:schemeClr val="tx1"/>
                </a:solidFill>
              </a:rPr>
              <a:t>дискретті</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шығыс</a:t>
            </a:r>
            <a:r>
              <a:rPr lang="ru-RU" dirty="0">
                <a:solidFill>
                  <a:schemeClr val="tx1"/>
                </a:solidFill>
              </a:rPr>
              <a:t> </a:t>
            </a:r>
            <a:r>
              <a:rPr lang="ru-RU" dirty="0" err="1">
                <a:solidFill>
                  <a:schemeClr val="tx1"/>
                </a:solidFill>
              </a:rPr>
              <a:t>таңбаларының</a:t>
            </a:r>
            <a:r>
              <a:rPr lang="ru-RU" dirty="0">
                <a:solidFill>
                  <a:schemeClr val="tx1"/>
                </a:solidFill>
              </a:rPr>
              <a:t> </a:t>
            </a:r>
            <a:r>
              <a:rPr lang="ru-RU" dirty="0" err="1">
                <a:solidFill>
                  <a:schemeClr val="tx1"/>
                </a:solidFill>
              </a:rPr>
              <a:t>шектеулі</a:t>
            </a:r>
            <a:r>
              <a:rPr lang="ru-RU" dirty="0">
                <a:solidFill>
                  <a:schemeClr val="tx1"/>
                </a:solidFill>
              </a:rPr>
              <a:t> саны бар </a:t>
            </a:r>
            <a:r>
              <a:rPr lang="ru-RU" dirty="0" err="1">
                <a:solidFill>
                  <a:schemeClr val="tx1"/>
                </a:solidFill>
              </a:rPr>
              <a:t>компьютердің</a:t>
            </a:r>
            <a:r>
              <a:rPr lang="ru-RU" dirty="0">
                <a:solidFill>
                  <a:schemeClr val="tx1"/>
                </a:solidFill>
              </a:rPr>
              <a:t> </a:t>
            </a:r>
            <a:r>
              <a:rPr lang="ru-RU" dirty="0" err="1">
                <a:solidFill>
                  <a:schemeClr val="tx1"/>
                </a:solidFill>
              </a:rPr>
              <a:t>шығысы</a:t>
            </a:r>
            <a:r>
              <a:rPr lang="ru-RU" dirty="0">
                <a:solidFill>
                  <a:schemeClr val="tx1"/>
                </a:solidFill>
              </a:rPr>
              <a:t> </a:t>
            </a:r>
            <a:r>
              <a:rPr lang="ru-RU" dirty="0" err="1">
                <a:solidFill>
                  <a:schemeClr val="tx1"/>
                </a:solidFill>
              </a:rPr>
              <a:t>сияқты</a:t>
            </a:r>
            <a:r>
              <a:rPr lang="ru-RU" dirty="0">
                <a:solidFill>
                  <a:schemeClr val="tx1"/>
                </a:solidFill>
              </a:rPr>
              <a:t> </a:t>
            </a:r>
            <a:r>
              <a:rPr lang="ru-RU" dirty="0" err="1">
                <a:solidFill>
                  <a:schemeClr val="tx1"/>
                </a:solidFill>
              </a:rPr>
              <a:t>сандық</a:t>
            </a:r>
            <a:r>
              <a:rPr lang="ru-RU" dirty="0">
                <a:solidFill>
                  <a:schemeClr val="tx1"/>
                </a:solidFill>
              </a:rPr>
              <a:t> сигнал </a:t>
            </a:r>
            <a:r>
              <a:rPr lang="ru-RU" dirty="0" err="1">
                <a:solidFill>
                  <a:schemeClr val="tx1"/>
                </a:solidFill>
              </a:rPr>
              <a:t>болуы</a:t>
            </a:r>
            <a:r>
              <a:rPr lang="ru-RU" dirty="0">
                <a:solidFill>
                  <a:schemeClr val="tx1"/>
                </a:solidFill>
              </a:rPr>
              <a:t> </a:t>
            </a:r>
            <a:r>
              <a:rPr lang="ru-RU" dirty="0" err="1">
                <a:solidFill>
                  <a:schemeClr val="tx1"/>
                </a:solidFill>
              </a:rPr>
              <a:t>мүмкін</a:t>
            </a:r>
            <a:r>
              <a:rPr lang="ru-RU" dirty="0">
                <a:solidFill>
                  <a:schemeClr val="tx1"/>
                </a:solidFill>
              </a:rPr>
              <a:t>. </a:t>
            </a:r>
            <a:r>
              <a:rPr lang="ru-RU" dirty="0" err="1" smtClean="0">
                <a:solidFill>
                  <a:schemeClr val="tx1"/>
                </a:solidFill>
              </a:rPr>
              <a:t>Сандық</a:t>
            </a:r>
            <a:r>
              <a:rPr lang="ru-RU" dirty="0" smtClean="0">
                <a:solidFill>
                  <a:schemeClr val="tx1"/>
                </a:solidFill>
              </a:rPr>
              <a:t> </a:t>
            </a:r>
            <a:r>
              <a:rPr lang="ru-RU" dirty="0" err="1">
                <a:solidFill>
                  <a:schemeClr val="tx1"/>
                </a:solidFill>
              </a:rPr>
              <a:t>байланыс</a:t>
            </a:r>
            <a:r>
              <a:rPr lang="ru-RU" dirty="0">
                <a:solidFill>
                  <a:schemeClr val="tx1"/>
                </a:solidFill>
              </a:rPr>
              <a:t> </a:t>
            </a:r>
            <a:r>
              <a:rPr lang="ru-RU" dirty="0" err="1">
                <a:solidFill>
                  <a:schemeClr val="tx1"/>
                </a:solidFill>
              </a:rPr>
              <a:t>жүйесінде</a:t>
            </a:r>
            <a:r>
              <a:rPr lang="ru-RU" dirty="0">
                <a:solidFill>
                  <a:schemeClr val="tx1"/>
                </a:solidFill>
              </a:rPr>
              <a:t> </a:t>
            </a:r>
            <a:r>
              <a:rPr lang="ru-RU" dirty="0" err="1">
                <a:solidFill>
                  <a:schemeClr val="tx1"/>
                </a:solidFill>
              </a:rPr>
              <a:t>дереккөз</a:t>
            </a:r>
            <a:r>
              <a:rPr lang="ru-RU" dirty="0">
                <a:solidFill>
                  <a:schemeClr val="tx1"/>
                </a:solidFill>
              </a:rPr>
              <a:t> </a:t>
            </a:r>
            <a:r>
              <a:rPr lang="ru-RU" dirty="0" err="1">
                <a:solidFill>
                  <a:schemeClr val="tx1"/>
                </a:solidFill>
              </a:rPr>
              <a:t>шығаратын</a:t>
            </a:r>
            <a:r>
              <a:rPr lang="ru-RU" dirty="0">
                <a:solidFill>
                  <a:schemeClr val="tx1"/>
                </a:solidFill>
              </a:rPr>
              <a:t> </a:t>
            </a:r>
            <a:r>
              <a:rPr lang="ru-RU" dirty="0" err="1">
                <a:solidFill>
                  <a:schemeClr val="tx1"/>
                </a:solidFill>
              </a:rPr>
              <a:t>хабарлар</a:t>
            </a:r>
            <a:r>
              <a:rPr lang="ru-RU" dirty="0">
                <a:solidFill>
                  <a:schemeClr val="tx1"/>
                </a:solidFill>
              </a:rPr>
              <a:t> </a:t>
            </a:r>
            <a:r>
              <a:rPr lang="ru-RU" dirty="0" err="1">
                <a:solidFill>
                  <a:schemeClr val="tx1"/>
                </a:solidFill>
              </a:rPr>
              <a:t>әдетте</a:t>
            </a:r>
            <a:r>
              <a:rPr lang="ru-RU" dirty="0">
                <a:solidFill>
                  <a:schemeClr val="tx1"/>
                </a:solidFill>
              </a:rPr>
              <a:t> </a:t>
            </a:r>
            <a:r>
              <a:rPr lang="ru-RU" dirty="0" err="1">
                <a:solidFill>
                  <a:schemeClr val="tx1"/>
                </a:solidFill>
              </a:rPr>
              <a:t>екілік</a:t>
            </a:r>
            <a:r>
              <a:rPr lang="ru-RU" dirty="0">
                <a:solidFill>
                  <a:schemeClr val="tx1"/>
                </a:solidFill>
              </a:rPr>
              <a:t> </a:t>
            </a:r>
            <a:r>
              <a:rPr lang="ru-RU" dirty="0" err="1">
                <a:solidFill>
                  <a:schemeClr val="tx1"/>
                </a:solidFill>
              </a:rPr>
              <a:t>сандар</a:t>
            </a:r>
            <a:r>
              <a:rPr lang="ru-RU" dirty="0">
                <a:solidFill>
                  <a:schemeClr val="tx1"/>
                </a:solidFill>
              </a:rPr>
              <a:t> </a:t>
            </a:r>
            <a:r>
              <a:rPr lang="ru-RU" dirty="0" err="1">
                <a:solidFill>
                  <a:schemeClr val="tx1"/>
                </a:solidFill>
              </a:rPr>
              <a:t>тізбегіне</a:t>
            </a:r>
            <a:r>
              <a:rPr lang="ru-RU" dirty="0">
                <a:solidFill>
                  <a:schemeClr val="tx1"/>
                </a:solidFill>
              </a:rPr>
              <a:t> </a:t>
            </a:r>
            <a:r>
              <a:rPr lang="ru-RU" dirty="0" err="1">
                <a:solidFill>
                  <a:schemeClr val="tx1"/>
                </a:solidFill>
              </a:rPr>
              <a:t>айналады</a:t>
            </a:r>
            <a:r>
              <a:rPr lang="ru-RU" dirty="0">
                <a:solidFill>
                  <a:schemeClr val="tx1"/>
                </a:solidFill>
              </a:rPr>
              <a:t>.</a:t>
            </a:r>
            <a:endParaRPr lang="en-US" b="1"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8125" y="819150"/>
            <a:ext cx="86677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607278"/>
          </a:xfrm>
        </p:spPr>
        <p:txBody>
          <a:bodyPr>
            <a:normAutofit lnSpcReduction="20000"/>
          </a:bodyPr>
          <a:lstStyle/>
          <a:p>
            <a:pPr algn="just"/>
            <a:r>
              <a:rPr lang="ru-RU" dirty="0" smtClean="0">
                <a:solidFill>
                  <a:schemeClr val="tx1"/>
                </a:solidFill>
              </a:rPr>
              <a:t>	</a:t>
            </a:r>
            <a:r>
              <a:rPr lang="ru-RU" dirty="0" err="1" smtClean="0">
                <a:solidFill>
                  <a:schemeClr val="tx1"/>
                </a:solidFill>
              </a:rPr>
              <a:t>Аналогты</a:t>
            </a:r>
            <a:r>
              <a:rPr lang="ru-RU" dirty="0" smtClean="0">
                <a:solidFill>
                  <a:schemeClr val="tx1"/>
                </a:solidFill>
              </a:rPr>
              <a:t> </a:t>
            </a:r>
            <a:r>
              <a:rPr lang="ru-RU" dirty="0" err="1">
                <a:solidFill>
                  <a:schemeClr val="tx1"/>
                </a:solidFill>
              </a:rPr>
              <a:t>немесе</a:t>
            </a:r>
            <a:r>
              <a:rPr lang="ru-RU" dirty="0">
                <a:solidFill>
                  <a:schemeClr val="tx1"/>
                </a:solidFill>
              </a:rPr>
              <a:t> </a:t>
            </a:r>
            <a:r>
              <a:rPr lang="ru-RU" dirty="0" err="1" smtClean="0">
                <a:solidFill>
                  <a:schemeClr val="tx1"/>
                </a:solidFill>
              </a:rPr>
              <a:t>сандық</a:t>
            </a:r>
            <a:r>
              <a:rPr lang="ru-RU" dirty="0" smtClean="0">
                <a:solidFill>
                  <a:schemeClr val="tx1"/>
                </a:solidFill>
              </a:rPr>
              <a:t> </a:t>
            </a:r>
            <a:r>
              <a:rPr lang="ru-RU" dirty="0" err="1">
                <a:solidFill>
                  <a:schemeClr val="tx1"/>
                </a:solidFill>
              </a:rPr>
              <a:t>көздің</a:t>
            </a:r>
            <a:r>
              <a:rPr lang="ru-RU" dirty="0">
                <a:solidFill>
                  <a:schemeClr val="tx1"/>
                </a:solidFill>
              </a:rPr>
              <a:t> </a:t>
            </a:r>
            <a:r>
              <a:rPr lang="ru-RU" dirty="0" err="1">
                <a:solidFill>
                  <a:schemeClr val="tx1"/>
                </a:solidFill>
              </a:rPr>
              <a:t>шығуын</a:t>
            </a:r>
            <a:r>
              <a:rPr lang="ru-RU" dirty="0">
                <a:solidFill>
                  <a:schemeClr val="tx1"/>
                </a:solidFill>
              </a:rPr>
              <a:t> </a:t>
            </a:r>
            <a:r>
              <a:rPr lang="ru-RU" dirty="0" err="1">
                <a:solidFill>
                  <a:schemeClr val="tx1"/>
                </a:solidFill>
              </a:rPr>
              <a:t>екілік</a:t>
            </a:r>
            <a:r>
              <a:rPr lang="ru-RU" dirty="0">
                <a:solidFill>
                  <a:schemeClr val="tx1"/>
                </a:solidFill>
              </a:rPr>
              <a:t> </a:t>
            </a:r>
            <a:r>
              <a:rPr lang="ru-RU" dirty="0" err="1">
                <a:solidFill>
                  <a:schemeClr val="tx1"/>
                </a:solidFill>
              </a:rPr>
              <a:t>цифрлар</a:t>
            </a:r>
            <a:r>
              <a:rPr lang="ru-RU" dirty="0">
                <a:solidFill>
                  <a:schemeClr val="tx1"/>
                </a:solidFill>
              </a:rPr>
              <a:t> </a:t>
            </a:r>
            <a:r>
              <a:rPr lang="ru-RU" dirty="0" err="1">
                <a:solidFill>
                  <a:schemeClr val="tx1"/>
                </a:solidFill>
              </a:rPr>
              <a:t>тізбегіне</a:t>
            </a:r>
            <a:r>
              <a:rPr lang="ru-RU" dirty="0">
                <a:solidFill>
                  <a:schemeClr val="tx1"/>
                </a:solidFill>
              </a:rPr>
              <a:t> </a:t>
            </a:r>
            <a:r>
              <a:rPr lang="ru-RU" dirty="0" err="1">
                <a:solidFill>
                  <a:schemeClr val="tx1"/>
                </a:solidFill>
              </a:rPr>
              <a:t>тиімді</a:t>
            </a:r>
            <a:r>
              <a:rPr lang="ru-RU" dirty="0">
                <a:solidFill>
                  <a:schemeClr val="tx1"/>
                </a:solidFill>
              </a:rPr>
              <a:t> </a:t>
            </a:r>
            <a:r>
              <a:rPr lang="ru-RU" dirty="0" err="1">
                <a:solidFill>
                  <a:schemeClr val="tx1"/>
                </a:solidFill>
              </a:rPr>
              <a:t>түрлендіру</a:t>
            </a:r>
            <a:r>
              <a:rPr lang="ru-RU" dirty="0">
                <a:solidFill>
                  <a:schemeClr val="tx1"/>
                </a:solidFill>
              </a:rPr>
              <a:t> </a:t>
            </a:r>
            <a:r>
              <a:rPr lang="ru-RU" dirty="0" err="1">
                <a:solidFill>
                  <a:schemeClr val="tx1"/>
                </a:solidFill>
              </a:rPr>
              <a:t>процесі</a:t>
            </a:r>
            <a:r>
              <a:rPr lang="ru-RU" dirty="0">
                <a:solidFill>
                  <a:schemeClr val="tx1"/>
                </a:solidFill>
              </a:rPr>
              <a:t> </a:t>
            </a:r>
            <a:r>
              <a:rPr lang="ru-RU" b="1" i="1" dirty="0" err="1">
                <a:solidFill>
                  <a:schemeClr val="tx1"/>
                </a:solidFill>
              </a:rPr>
              <a:t>деректерді</a:t>
            </a:r>
            <a:r>
              <a:rPr lang="ru-RU" b="1" i="1" dirty="0">
                <a:solidFill>
                  <a:schemeClr val="tx1"/>
                </a:solidFill>
              </a:rPr>
              <a:t> </a:t>
            </a:r>
            <a:r>
              <a:rPr lang="ru-RU" b="1" i="1" dirty="0" err="1">
                <a:solidFill>
                  <a:schemeClr val="tx1"/>
                </a:solidFill>
              </a:rPr>
              <a:t>кодтау</a:t>
            </a:r>
            <a:r>
              <a:rPr lang="ru-RU" b="1" i="1" dirty="0">
                <a:solidFill>
                  <a:schemeClr val="tx1"/>
                </a:solidFill>
              </a:rPr>
              <a:t> </a:t>
            </a:r>
            <a:r>
              <a:rPr lang="ru-RU" dirty="0" err="1">
                <a:solidFill>
                  <a:schemeClr val="tx1"/>
                </a:solidFill>
              </a:rPr>
              <a:t>немесе</a:t>
            </a:r>
            <a:r>
              <a:rPr lang="ru-RU" dirty="0">
                <a:solidFill>
                  <a:schemeClr val="tx1"/>
                </a:solidFill>
              </a:rPr>
              <a:t> </a:t>
            </a:r>
            <a:r>
              <a:rPr lang="ru-RU" b="1" i="1" dirty="0" err="1">
                <a:solidFill>
                  <a:schemeClr val="tx1"/>
                </a:solidFill>
              </a:rPr>
              <a:t>деректерді</a:t>
            </a:r>
            <a:r>
              <a:rPr lang="ru-RU" b="1" i="1" dirty="0">
                <a:solidFill>
                  <a:schemeClr val="tx1"/>
                </a:solidFill>
              </a:rPr>
              <a:t> </a:t>
            </a:r>
            <a:r>
              <a:rPr lang="ru-RU" b="1" i="1" dirty="0" err="1">
                <a:solidFill>
                  <a:schemeClr val="tx1"/>
                </a:solidFill>
              </a:rPr>
              <a:t>қысу</a:t>
            </a:r>
            <a:r>
              <a:rPr lang="ru-RU" b="1" i="1" dirty="0">
                <a:solidFill>
                  <a:schemeClr val="tx1"/>
                </a:solidFill>
              </a:rPr>
              <a:t> </a:t>
            </a:r>
            <a:r>
              <a:rPr lang="ru-RU" dirty="0" err="1">
                <a:solidFill>
                  <a:schemeClr val="tx1"/>
                </a:solidFill>
              </a:rPr>
              <a:t>деп</a:t>
            </a:r>
            <a:r>
              <a:rPr lang="ru-RU" dirty="0">
                <a:solidFill>
                  <a:schemeClr val="tx1"/>
                </a:solidFill>
              </a:rPr>
              <a:t> </a:t>
            </a:r>
            <a:r>
              <a:rPr lang="ru-RU" dirty="0" err="1">
                <a:solidFill>
                  <a:schemeClr val="tx1"/>
                </a:solidFill>
              </a:rPr>
              <a:t>аталады</a:t>
            </a:r>
            <a:r>
              <a:rPr lang="ru-RU" dirty="0" smtClean="0">
                <a:solidFill>
                  <a:schemeClr val="tx1"/>
                </a:solidFill>
              </a:rPr>
              <a:t>.</a:t>
            </a:r>
            <a:endParaRPr lang="ru-RU" dirty="0" smtClean="0">
              <a:solidFill>
                <a:schemeClr val="tx1"/>
              </a:solidFill>
            </a:endParaRPr>
          </a:p>
          <a:p>
            <a:pPr algn="just"/>
            <a:r>
              <a:rPr lang="ru-RU" dirty="0">
                <a:solidFill>
                  <a:schemeClr val="tx1"/>
                </a:solidFill>
              </a:rPr>
              <a:t>	</a:t>
            </a:r>
            <a:r>
              <a:rPr lang="ru-RU" b="1" i="1" dirty="0" err="1" smtClean="0">
                <a:solidFill>
                  <a:schemeClr val="tx1"/>
                </a:solidFill>
              </a:rPr>
              <a:t>Ақпараттық</a:t>
            </a:r>
            <a:r>
              <a:rPr lang="ru-RU" b="1" i="1" dirty="0" smtClean="0">
                <a:solidFill>
                  <a:schemeClr val="tx1"/>
                </a:solidFill>
              </a:rPr>
              <a:t> </a:t>
            </a:r>
            <a:r>
              <a:rPr lang="ru-RU" b="1" i="1" dirty="0" err="1">
                <a:solidFill>
                  <a:schemeClr val="tx1"/>
                </a:solidFill>
              </a:rPr>
              <a:t>тізбек</a:t>
            </a:r>
            <a:r>
              <a:rPr lang="ru-RU" b="1" i="1" dirty="0">
                <a:solidFill>
                  <a:schemeClr val="tx1"/>
                </a:solidFill>
              </a:rPr>
              <a:t> </a:t>
            </a:r>
            <a:r>
              <a:rPr lang="ru-RU" dirty="0" err="1">
                <a:solidFill>
                  <a:schemeClr val="tx1"/>
                </a:solidFill>
              </a:rPr>
              <a:t>деп</a:t>
            </a:r>
            <a:r>
              <a:rPr lang="ru-RU" dirty="0">
                <a:solidFill>
                  <a:schemeClr val="tx1"/>
                </a:solidFill>
              </a:rPr>
              <a:t> </a:t>
            </a:r>
            <a:r>
              <a:rPr lang="ru-RU" dirty="0" err="1">
                <a:solidFill>
                  <a:schemeClr val="tx1"/>
                </a:solidFill>
              </a:rPr>
              <a:t>атайтын</a:t>
            </a:r>
            <a:r>
              <a:rPr lang="ru-RU" dirty="0">
                <a:solidFill>
                  <a:schemeClr val="tx1"/>
                </a:solidFill>
              </a:rPr>
              <a:t> </a:t>
            </a:r>
            <a:r>
              <a:rPr lang="ru-RU" dirty="0" err="1">
                <a:solidFill>
                  <a:schemeClr val="tx1"/>
                </a:solidFill>
              </a:rPr>
              <a:t>бастапқы</a:t>
            </a:r>
            <a:r>
              <a:rPr lang="ru-RU" dirty="0">
                <a:solidFill>
                  <a:schemeClr val="tx1"/>
                </a:solidFill>
              </a:rPr>
              <a:t> </a:t>
            </a:r>
            <a:r>
              <a:rPr lang="ru-RU" dirty="0" err="1">
                <a:solidFill>
                  <a:schemeClr val="tx1"/>
                </a:solidFill>
              </a:rPr>
              <a:t>кодерден</a:t>
            </a:r>
            <a:r>
              <a:rPr lang="ru-RU" dirty="0">
                <a:solidFill>
                  <a:schemeClr val="tx1"/>
                </a:solidFill>
              </a:rPr>
              <a:t> </a:t>
            </a:r>
            <a:r>
              <a:rPr lang="ru-RU" dirty="0" err="1">
                <a:solidFill>
                  <a:schemeClr val="tx1"/>
                </a:solidFill>
              </a:rPr>
              <a:t>екілік</a:t>
            </a:r>
            <a:r>
              <a:rPr lang="ru-RU" dirty="0">
                <a:solidFill>
                  <a:schemeClr val="tx1"/>
                </a:solidFill>
              </a:rPr>
              <a:t> </a:t>
            </a:r>
            <a:r>
              <a:rPr lang="ru-RU" dirty="0" err="1">
                <a:solidFill>
                  <a:schemeClr val="tx1"/>
                </a:solidFill>
              </a:rPr>
              <a:t>цифрлар</a:t>
            </a:r>
            <a:r>
              <a:rPr lang="ru-RU" dirty="0">
                <a:solidFill>
                  <a:schemeClr val="tx1"/>
                </a:solidFill>
              </a:rPr>
              <a:t> </a:t>
            </a:r>
            <a:r>
              <a:rPr lang="ru-RU" dirty="0" err="1">
                <a:solidFill>
                  <a:schemeClr val="tx1"/>
                </a:solidFill>
              </a:rPr>
              <a:t>тізбегі</a:t>
            </a:r>
            <a:r>
              <a:rPr lang="ru-RU" dirty="0">
                <a:solidFill>
                  <a:schemeClr val="tx1"/>
                </a:solidFill>
              </a:rPr>
              <a:t> </a:t>
            </a:r>
            <a:r>
              <a:rPr lang="ru-RU" b="1" i="1" dirty="0" err="1">
                <a:solidFill>
                  <a:schemeClr val="tx1"/>
                </a:solidFill>
              </a:rPr>
              <a:t>арналық</a:t>
            </a:r>
            <a:r>
              <a:rPr lang="ru-RU" b="1" i="1" dirty="0">
                <a:solidFill>
                  <a:schemeClr val="tx1"/>
                </a:solidFill>
              </a:rPr>
              <a:t> </a:t>
            </a:r>
            <a:r>
              <a:rPr lang="ru-RU" b="1" i="1" dirty="0" err="1">
                <a:solidFill>
                  <a:schemeClr val="tx1"/>
                </a:solidFill>
              </a:rPr>
              <a:t>кодерге</a:t>
            </a:r>
            <a:r>
              <a:rPr lang="ru-RU" b="1" i="1" dirty="0">
                <a:solidFill>
                  <a:schemeClr val="tx1"/>
                </a:solidFill>
              </a:rPr>
              <a:t> </a:t>
            </a:r>
            <a:r>
              <a:rPr lang="ru-RU" dirty="0" err="1">
                <a:solidFill>
                  <a:schemeClr val="tx1"/>
                </a:solidFill>
              </a:rPr>
              <a:t>беріледі</a:t>
            </a:r>
            <a:r>
              <a:rPr lang="ru-RU" dirty="0">
                <a:solidFill>
                  <a:schemeClr val="tx1"/>
                </a:solidFill>
              </a:rPr>
              <a:t>. </a:t>
            </a:r>
            <a:r>
              <a:rPr lang="ru-RU" dirty="0" err="1">
                <a:solidFill>
                  <a:schemeClr val="tx1"/>
                </a:solidFill>
              </a:rPr>
              <a:t>Арналық</a:t>
            </a:r>
            <a:r>
              <a:rPr lang="ru-RU" dirty="0">
                <a:solidFill>
                  <a:schemeClr val="tx1"/>
                </a:solidFill>
              </a:rPr>
              <a:t> </a:t>
            </a:r>
            <a:r>
              <a:rPr lang="ru-RU" dirty="0" err="1">
                <a:solidFill>
                  <a:schemeClr val="tx1"/>
                </a:solidFill>
              </a:rPr>
              <a:t>кодердің</a:t>
            </a:r>
            <a:r>
              <a:rPr lang="ru-RU" dirty="0">
                <a:solidFill>
                  <a:schemeClr val="tx1"/>
                </a:solidFill>
              </a:rPr>
              <a:t> </a:t>
            </a:r>
            <a:r>
              <a:rPr lang="ru-RU" dirty="0" err="1">
                <a:solidFill>
                  <a:schemeClr val="tx1"/>
                </a:solidFill>
              </a:rPr>
              <a:t>мақсаты</a:t>
            </a:r>
            <a:r>
              <a:rPr lang="ru-RU" dirty="0">
                <a:solidFill>
                  <a:schemeClr val="tx1"/>
                </a:solidFill>
              </a:rPr>
              <a:t> - </a:t>
            </a:r>
            <a:r>
              <a:rPr lang="ru-RU" dirty="0" err="1">
                <a:solidFill>
                  <a:schemeClr val="tx1"/>
                </a:solidFill>
              </a:rPr>
              <a:t>екілік</a:t>
            </a:r>
            <a:r>
              <a:rPr lang="ru-RU" dirty="0">
                <a:solidFill>
                  <a:schemeClr val="tx1"/>
                </a:solidFill>
              </a:rPr>
              <a:t> </a:t>
            </a:r>
            <a:r>
              <a:rPr lang="ru-RU" dirty="0" err="1">
                <a:solidFill>
                  <a:schemeClr val="tx1"/>
                </a:solidFill>
              </a:rPr>
              <a:t>ақпараттың</a:t>
            </a:r>
            <a:r>
              <a:rPr lang="ru-RU" dirty="0">
                <a:solidFill>
                  <a:schemeClr val="tx1"/>
                </a:solidFill>
              </a:rPr>
              <a:t> </a:t>
            </a:r>
            <a:r>
              <a:rPr lang="ru-RU" dirty="0" err="1">
                <a:solidFill>
                  <a:schemeClr val="tx1"/>
                </a:solidFill>
              </a:rPr>
              <a:t>кейбір</a:t>
            </a:r>
            <a:r>
              <a:rPr lang="ru-RU" dirty="0">
                <a:solidFill>
                  <a:schemeClr val="tx1"/>
                </a:solidFill>
              </a:rPr>
              <a:t> </a:t>
            </a:r>
            <a:r>
              <a:rPr lang="ru-RU" dirty="0" err="1">
                <a:solidFill>
                  <a:schemeClr val="tx1"/>
                </a:solidFill>
              </a:rPr>
              <a:t>артықшылығын</a:t>
            </a:r>
            <a:r>
              <a:rPr lang="ru-RU" dirty="0">
                <a:solidFill>
                  <a:schemeClr val="tx1"/>
                </a:solidFill>
              </a:rPr>
              <a:t> </a:t>
            </a:r>
            <a:r>
              <a:rPr lang="ru-RU" dirty="0" err="1">
                <a:solidFill>
                  <a:schemeClr val="tx1"/>
                </a:solidFill>
              </a:rPr>
              <a:t>бақыланатын</a:t>
            </a:r>
            <a:r>
              <a:rPr lang="ru-RU" dirty="0">
                <a:solidFill>
                  <a:schemeClr val="tx1"/>
                </a:solidFill>
              </a:rPr>
              <a:t> </a:t>
            </a:r>
            <a:r>
              <a:rPr lang="ru-RU" dirty="0" err="1">
                <a:solidFill>
                  <a:schemeClr val="tx1"/>
                </a:solidFill>
              </a:rPr>
              <a:t>түрде</a:t>
            </a:r>
            <a:r>
              <a:rPr lang="ru-RU" dirty="0">
                <a:solidFill>
                  <a:schemeClr val="tx1"/>
                </a:solidFill>
              </a:rPr>
              <a:t> </a:t>
            </a:r>
            <a:r>
              <a:rPr lang="ru-RU" dirty="0" err="1" smtClean="0">
                <a:solidFill>
                  <a:schemeClr val="tx1"/>
                </a:solidFill>
              </a:rPr>
              <a:t>енгізу</a:t>
            </a:r>
            <a:r>
              <a:rPr lang="ru-RU" dirty="0" smtClean="0">
                <a:solidFill>
                  <a:schemeClr val="tx1"/>
                </a:solidFill>
              </a:rPr>
              <a:t> </a:t>
            </a:r>
            <a:r>
              <a:rPr lang="ru-RU" dirty="0" err="1" smtClean="0">
                <a:solidFill>
                  <a:schemeClr val="tx1"/>
                </a:solidFill>
              </a:rPr>
              <a:t>сигналды</a:t>
            </a:r>
            <a:r>
              <a:rPr lang="ru-RU" dirty="0" smtClean="0">
                <a:solidFill>
                  <a:schemeClr val="tx1"/>
                </a:solidFill>
              </a:rPr>
              <a:t> </a:t>
            </a:r>
            <a:r>
              <a:rPr lang="ru-RU" dirty="0" err="1">
                <a:solidFill>
                  <a:schemeClr val="tx1"/>
                </a:solidFill>
              </a:rPr>
              <a:t>арна</a:t>
            </a:r>
            <a:r>
              <a:rPr lang="ru-RU" dirty="0">
                <a:solidFill>
                  <a:schemeClr val="tx1"/>
                </a:solidFill>
              </a:rPr>
              <a:t> </a:t>
            </a:r>
            <a:r>
              <a:rPr lang="ru-RU" dirty="0" err="1">
                <a:solidFill>
                  <a:schemeClr val="tx1"/>
                </a:solidFill>
              </a:rPr>
              <a:t>арқылы</a:t>
            </a:r>
            <a:r>
              <a:rPr lang="ru-RU" dirty="0">
                <a:solidFill>
                  <a:schemeClr val="tx1"/>
                </a:solidFill>
              </a:rPr>
              <a:t> беру </a:t>
            </a:r>
            <a:r>
              <a:rPr lang="ru-RU" dirty="0" err="1">
                <a:solidFill>
                  <a:schemeClr val="tx1"/>
                </a:solidFill>
              </a:rPr>
              <a:t>кезінде</a:t>
            </a:r>
            <a:r>
              <a:rPr lang="ru-RU" dirty="0">
                <a:solidFill>
                  <a:schemeClr val="tx1"/>
                </a:solidFill>
              </a:rPr>
              <a:t> </a:t>
            </a:r>
            <a:r>
              <a:rPr lang="ru-RU" dirty="0" err="1">
                <a:solidFill>
                  <a:schemeClr val="tx1"/>
                </a:solidFill>
              </a:rPr>
              <a:t>кездесетін</a:t>
            </a:r>
            <a:r>
              <a:rPr lang="ru-RU" dirty="0">
                <a:solidFill>
                  <a:schemeClr val="tx1"/>
                </a:solidFill>
              </a:rPr>
              <a:t> шу мен </a:t>
            </a:r>
            <a:r>
              <a:rPr lang="ru-RU" dirty="0" err="1">
                <a:solidFill>
                  <a:schemeClr val="tx1"/>
                </a:solidFill>
              </a:rPr>
              <a:t>кедергілердің</a:t>
            </a:r>
            <a:r>
              <a:rPr lang="ru-RU" dirty="0">
                <a:solidFill>
                  <a:schemeClr val="tx1"/>
                </a:solidFill>
              </a:rPr>
              <a:t> </a:t>
            </a:r>
            <a:r>
              <a:rPr lang="ru-RU" dirty="0" err="1">
                <a:solidFill>
                  <a:schemeClr val="tx1"/>
                </a:solidFill>
              </a:rPr>
              <a:t>әсерін</a:t>
            </a:r>
            <a:r>
              <a:rPr lang="ru-RU" dirty="0">
                <a:solidFill>
                  <a:schemeClr val="tx1"/>
                </a:solidFill>
              </a:rPr>
              <a:t> </a:t>
            </a:r>
            <a:r>
              <a:rPr lang="ru-RU" dirty="0" err="1">
                <a:solidFill>
                  <a:schemeClr val="tx1"/>
                </a:solidFill>
              </a:rPr>
              <a:t>жою</a:t>
            </a:r>
            <a:r>
              <a:rPr lang="ru-RU" dirty="0">
                <a:solidFill>
                  <a:schemeClr val="tx1"/>
                </a:solidFill>
              </a:rPr>
              <a:t> </a:t>
            </a:r>
            <a:r>
              <a:rPr lang="ru-RU" dirty="0" err="1">
                <a:solidFill>
                  <a:schemeClr val="tx1"/>
                </a:solidFill>
              </a:rPr>
              <a:t>үшін</a:t>
            </a:r>
            <a:r>
              <a:rPr lang="ru-RU" dirty="0">
                <a:solidFill>
                  <a:schemeClr val="tx1"/>
                </a:solidFill>
              </a:rPr>
              <a:t> </a:t>
            </a:r>
            <a:r>
              <a:rPr lang="ru-RU" dirty="0" err="1">
                <a:solidFill>
                  <a:schemeClr val="tx1"/>
                </a:solidFill>
              </a:rPr>
              <a:t>қабылдағышта</a:t>
            </a:r>
            <a:r>
              <a:rPr lang="ru-RU" dirty="0">
                <a:solidFill>
                  <a:schemeClr val="tx1"/>
                </a:solidFill>
              </a:rPr>
              <a:t> </a:t>
            </a:r>
            <a:r>
              <a:rPr lang="ru-RU" dirty="0" err="1">
                <a:solidFill>
                  <a:schemeClr val="tx1"/>
                </a:solidFill>
              </a:rPr>
              <a:t>қолдануға</a:t>
            </a:r>
            <a:r>
              <a:rPr lang="ru-RU" dirty="0">
                <a:solidFill>
                  <a:schemeClr val="tx1"/>
                </a:solidFill>
              </a:rPr>
              <a:t> </a:t>
            </a:r>
            <a:r>
              <a:rPr lang="ru-RU" dirty="0" err="1">
                <a:solidFill>
                  <a:schemeClr val="tx1"/>
                </a:solidFill>
              </a:rPr>
              <a:t>болатын</a:t>
            </a:r>
            <a:r>
              <a:rPr lang="ru-RU" dirty="0">
                <a:solidFill>
                  <a:schemeClr val="tx1"/>
                </a:solidFill>
              </a:rPr>
              <a:t> </a:t>
            </a:r>
            <a:r>
              <a:rPr lang="ru-RU" dirty="0" err="1">
                <a:solidFill>
                  <a:schemeClr val="tx1"/>
                </a:solidFill>
              </a:rPr>
              <a:t>реттілік</a:t>
            </a:r>
            <a:r>
              <a:rPr lang="ru-RU" dirty="0">
                <a:solidFill>
                  <a:schemeClr val="tx1"/>
                </a:solidFill>
              </a:rPr>
              <a:t>.</a:t>
            </a:r>
            <a:endParaRPr lang="ru-RU" dirty="0">
              <a:solidFill>
                <a:schemeClr val="tx1"/>
              </a:solidFill>
            </a:endParaRPr>
          </a:p>
          <a:p>
            <a:pPr algn="just"/>
            <a:r>
              <a:rPr lang="en-US" dirty="0" smtClean="0">
                <a:solidFill>
                  <a:schemeClr val="tx1"/>
                </a:solidFill>
              </a:rPr>
              <a:t>Цифрлық байланыс жүйелерінде модулятор мен демодулятор бір құрылғыға – </a:t>
            </a:r>
            <a:r>
              <a:rPr lang="en-US" b="1" dirty="0" smtClean="0">
                <a:solidFill>
                  <a:schemeClr val="tx1"/>
                </a:solidFill>
              </a:rPr>
              <a:t>модемге</a:t>
            </a:r>
            <a:r>
              <a:rPr lang="en-US" dirty="0" smtClean="0">
                <a:solidFill>
                  <a:schemeClr val="tx1"/>
                </a:solidFill>
              </a:rPr>
              <a:t>, ал </a:t>
            </a:r>
            <a:r>
              <a:rPr lang="" dirty="0" smtClean="0">
                <a:solidFill>
                  <a:schemeClr val="tx1"/>
                </a:solidFill>
              </a:rPr>
              <a:t>кодер мен декодер</a:t>
            </a:r>
            <a:r>
              <a:rPr lang="en-US" dirty="0" smtClean="0">
                <a:solidFill>
                  <a:schemeClr val="tx1"/>
                </a:solidFill>
              </a:rPr>
              <a:t> – </a:t>
            </a:r>
            <a:r>
              <a:rPr lang="en-US" b="1" dirty="0" smtClean="0">
                <a:solidFill>
                  <a:schemeClr val="tx1"/>
                </a:solidFill>
              </a:rPr>
              <a:t>кодекке</a:t>
            </a:r>
            <a:r>
              <a:rPr lang="en-US" dirty="0" smtClean="0">
                <a:solidFill>
                  <a:schemeClr val="tx1"/>
                </a:solidFill>
              </a:rPr>
              <a:t> біріктірілген.</a:t>
            </a:r>
            <a:endParaRPr lang="en-US"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just"/>
            <a:r>
              <a:rPr lang="en-US" dirty="0" smtClean="0">
                <a:solidFill>
                  <a:schemeClr val="tx1"/>
                </a:solidFill>
              </a:rPr>
              <a:t>	</a:t>
            </a:r>
            <a:r>
              <a:rPr lang="en-US" dirty="0" smtClean="0">
                <a:solidFill>
                  <a:schemeClr val="tx1"/>
                </a:solidFill>
              </a:rPr>
              <a:t> </a:t>
            </a:r>
            <a:r>
              <a:rPr lang="ru-RU" dirty="0" err="1">
                <a:solidFill>
                  <a:schemeClr val="tx1"/>
                </a:solidFill>
              </a:rPr>
              <a:t>Мысалы</a:t>
            </a:r>
            <a:r>
              <a:rPr lang="ru-RU" dirty="0">
                <a:solidFill>
                  <a:schemeClr val="tx1"/>
                </a:solidFill>
              </a:rPr>
              <a:t>, </a:t>
            </a:r>
            <a:r>
              <a:rPr lang="ru-RU" dirty="0" err="1">
                <a:solidFill>
                  <a:schemeClr val="tx1"/>
                </a:solidFill>
              </a:rPr>
              <a:t>екілік</a:t>
            </a:r>
            <a:r>
              <a:rPr lang="ru-RU" dirty="0">
                <a:solidFill>
                  <a:schemeClr val="tx1"/>
                </a:solidFill>
              </a:rPr>
              <a:t> </a:t>
            </a:r>
            <a:r>
              <a:rPr lang="ru-RU" dirty="0" err="1">
                <a:solidFill>
                  <a:schemeClr val="tx1"/>
                </a:solidFill>
              </a:rPr>
              <a:t>ақпарат</a:t>
            </a:r>
            <a:r>
              <a:rPr lang="ru-RU" dirty="0">
                <a:solidFill>
                  <a:schemeClr val="tx1"/>
                </a:solidFill>
              </a:rPr>
              <a:t> </a:t>
            </a:r>
            <a:r>
              <a:rPr lang="ru-RU" dirty="0" err="1">
                <a:solidFill>
                  <a:schemeClr val="tx1"/>
                </a:solidFill>
              </a:rPr>
              <a:t>тізбегін</a:t>
            </a:r>
            <a:r>
              <a:rPr lang="ru-RU" dirty="0">
                <a:solidFill>
                  <a:schemeClr val="tx1"/>
                </a:solidFill>
              </a:rPr>
              <a:t> </a:t>
            </a:r>
            <a:r>
              <a:rPr lang="ru-RU" dirty="0" err="1">
                <a:solidFill>
                  <a:schemeClr val="tx1"/>
                </a:solidFill>
              </a:rPr>
              <a:t>кодтаудың</a:t>
            </a:r>
            <a:r>
              <a:rPr lang="ru-RU" dirty="0">
                <a:solidFill>
                  <a:schemeClr val="tx1"/>
                </a:solidFill>
              </a:rPr>
              <a:t> (</a:t>
            </a:r>
            <a:r>
              <a:rPr lang="ru-RU" dirty="0" err="1">
                <a:solidFill>
                  <a:schemeClr val="tx1"/>
                </a:solidFill>
              </a:rPr>
              <a:t>тривиальды</a:t>
            </a:r>
            <a:r>
              <a:rPr lang="ru-RU" dirty="0">
                <a:solidFill>
                  <a:schemeClr val="tx1"/>
                </a:solidFill>
              </a:rPr>
              <a:t>) </a:t>
            </a:r>
            <a:r>
              <a:rPr lang="ru-RU" dirty="0" err="1">
                <a:solidFill>
                  <a:schemeClr val="tx1"/>
                </a:solidFill>
              </a:rPr>
              <a:t>формасы</a:t>
            </a:r>
            <a:r>
              <a:rPr lang="ru-RU" dirty="0">
                <a:solidFill>
                  <a:schemeClr val="tx1"/>
                </a:solidFill>
              </a:rPr>
              <a:t> - </a:t>
            </a:r>
            <a:r>
              <a:rPr lang="ru-RU" dirty="0" err="1">
                <a:solidFill>
                  <a:schemeClr val="tx1"/>
                </a:solidFill>
              </a:rPr>
              <a:t>әрбір</a:t>
            </a:r>
            <a:r>
              <a:rPr lang="ru-RU" dirty="0">
                <a:solidFill>
                  <a:schemeClr val="tx1"/>
                </a:solidFill>
              </a:rPr>
              <a:t> </a:t>
            </a:r>
            <a:r>
              <a:rPr lang="ru-RU" dirty="0" err="1">
                <a:solidFill>
                  <a:schemeClr val="tx1"/>
                </a:solidFill>
              </a:rPr>
              <a:t>екілік</a:t>
            </a:r>
            <a:r>
              <a:rPr lang="ru-RU" dirty="0">
                <a:solidFill>
                  <a:schemeClr val="tx1"/>
                </a:solidFill>
              </a:rPr>
              <a:t> </a:t>
            </a:r>
            <a:r>
              <a:rPr lang="ru-RU" dirty="0" err="1">
                <a:solidFill>
                  <a:schemeClr val="tx1"/>
                </a:solidFill>
              </a:rPr>
              <a:t>санды</a:t>
            </a:r>
            <a:r>
              <a:rPr lang="ru-RU" dirty="0">
                <a:solidFill>
                  <a:schemeClr val="tx1"/>
                </a:solidFill>
              </a:rPr>
              <a:t> </a:t>
            </a:r>
            <a:r>
              <a:rPr lang="en-US" dirty="0">
                <a:solidFill>
                  <a:schemeClr val="tx1"/>
                </a:solidFill>
              </a:rPr>
              <a:t>m </a:t>
            </a:r>
            <a:r>
              <a:rPr lang="ru-RU" dirty="0" err="1">
                <a:solidFill>
                  <a:schemeClr val="tx1"/>
                </a:solidFill>
              </a:rPr>
              <a:t>рет</a:t>
            </a:r>
            <a:r>
              <a:rPr lang="ru-RU" dirty="0">
                <a:solidFill>
                  <a:schemeClr val="tx1"/>
                </a:solidFill>
              </a:rPr>
              <a:t> </a:t>
            </a:r>
            <a:r>
              <a:rPr lang="ru-RU" dirty="0" err="1">
                <a:solidFill>
                  <a:schemeClr val="tx1"/>
                </a:solidFill>
              </a:rPr>
              <a:t>қайталау</a:t>
            </a:r>
            <a:r>
              <a:rPr lang="ru-RU" dirty="0">
                <a:solidFill>
                  <a:schemeClr val="tx1"/>
                </a:solidFill>
              </a:rPr>
              <a:t>, </a:t>
            </a:r>
            <a:r>
              <a:rPr lang="ru-RU" dirty="0" err="1">
                <a:solidFill>
                  <a:schemeClr val="tx1"/>
                </a:solidFill>
              </a:rPr>
              <a:t>мұнда</a:t>
            </a:r>
            <a:r>
              <a:rPr lang="ru-RU" dirty="0">
                <a:solidFill>
                  <a:schemeClr val="tx1"/>
                </a:solidFill>
              </a:rPr>
              <a:t> </a:t>
            </a:r>
            <a:r>
              <a:rPr lang="en-US" dirty="0">
                <a:solidFill>
                  <a:schemeClr val="tx1"/>
                </a:solidFill>
              </a:rPr>
              <a:t>m - </a:t>
            </a:r>
            <a:r>
              <a:rPr lang="ru-RU" dirty="0">
                <a:solidFill>
                  <a:schemeClr val="tx1"/>
                </a:solidFill>
              </a:rPr>
              <a:t>натурал сан. </a:t>
            </a:r>
            <a:r>
              <a:rPr lang="ru-RU" dirty="0" err="1">
                <a:solidFill>
                  <a:schemeClr val="tx1"/>
                </a:solidFill>
              </a:rPr>
              <a:t>Неғұрлым</a:t>
            </a:r>
            <a:r>
              <a:rPr lang="ru-RU" dirty="0">
                <a:solidFill>
                  <a:schemeClr val="tx1"/>
                </a:solidFill>
              </a:rPr>
              <a:t> </a:t>
            </a:r>
            <a:r>
              <a:rPr lang="ru-RU" dirty="0" err="1">
                <a:solidFill>
                  <a:schemeClr val="tx1"/>
                </a:solidFill>
              </a:rPr>
              <a:t>күрделі</a:t>
            </a:r>
            <a:r>
              <a:rPr lang="ru-RU" dirty="0">
                <a:solidFill>
                  <a:schemeClr val="tx1"/>
                </a:solidFill>
              </a:rPr>
              <a:t> (</a:t>
            </a:r>
            <a:r>
              <a:rPr lang="ru-RU" dirty="0" err="1">
                <a:solidFill>
                  <a:schemeClr val="tx1"/>
                </a:solidFill>
              </a:rPr>
              <a:t>тривиалды</a:t>
            </a:r>
            <a:r>
              <a:rPr lang="ru-RU" dirty="0">
                <a:solidFill>
                  <a:schemeClr val="tx1"/>
                </a:solidFill>
              </a:rPr>
              <a:t> </a:t>
            </a:r>
            <a:r>
              <a:rPr lang="ru-RU" dirty="0" err="1">
                <a:solidFill>
                  <a:schemeClr val="tx1"/>
                </a:solidFill>
              </a:rPr>
              <a:t>емес</a:t>
            </a:r>
            <a:r>
              <a:rPr lang="ru-RU" dirty="0">
                <a:solidFill>
                  <a:schemeClr val="tx1"/>
                </a:solidFill>
              </a:rPr>
              <a:t>) </a:t>
            </a:r>
            <a:r>
              <a:rPr lang="ru-RU" dirty="0" err="1">
                <a:solidFill>
                  <a:schemeClr val="tx1"/>
                </a:solidFill>
              </a:rPr>
              <a:t>кодтау</a:t>
            </a:r>
            <a:r>
              <a:rPr lang="ru-RU" dirty="0">
                <a:solidFill>
                  <a:schemeClr val="tx1"/>
                </a:solidFill>
              </a:rPr>
              <a:t> </a:t>
            </a:r>
            <a:r>
              <a:rPr lang="ru-RU" dirty="0" err="1">
                <a:solidFill>
                  <a:schemeClr val="tx1"/>
                </a:solidFill>
              </a:rPr>
              <a:t>бір</a:t>
            </a:r>
            <a:r>
              <a:rPr lang="ru-RU" dirty="0">
                <a:solidFill>
                  <a:schemeClr val="tx1"/>
                </a:solidFill>
              </a:rPr>
              <a:t> </a:t>
            </a:r>
            <a:r>
              <a:rPr lang="ru-RU" dirty="0" err="1">
                <a:solidFill>
                  <a:schemeClr val="tx1"/>
                </a:solidFill>
              </a:rPr>
              <a:t>уақытта</a:t>
            </a:r>
            <a:r>
              <a:rPr lang="ru-RU" dirty="0">
                <a:solidFill>
                  <a:schemeClr val="tx1"/>
                </a:solidFill>
              </a:rPr>
              <a:t> </a:t>
            </a:r>
            <a:r>
              <a:rPr lang="en-US" dirty="0">
                <a:solidFill>
                  <a:schemeClr val="tx1"/>
                </a:solidFill>
              </a:rPr>
              <a:t>k </a:t>
            </a:r>
            <a:r>
              <a:rPr lang="ru-RU" dirty="0" err="1">
                <a:solidFill>
                  <a:schemeClr val="tx1"/>
                </a:solidFill>
              </a:rPr>
              <a:t>ақпараттық</a:t>
            </a:r>
            <a:r>
              <a:rPr lang="ru-RU" dirty="0">
                <a:solidFill>
                  <a:schemeClr val="tx1"/>
                </a:solidFill>
              </a:rPr>
              <a:t> </a:t>
            </a:r>
            <a:r>
              <a:rPr lang="ru-RU" dirty="0" err="1">
                <a:solidFill>
                  <a:schemeClr val="tx1"/>
                </a:solidFill>
              </a:rPr>
              <a:t>биттерді</a:t>
            </a:r>
            <a:r>
              <a:rPr lang="ru-RU" dirty="0">
                <a:solidFill>
                  <a:schemeClr val="tx1"/>
                </a:solidFill>
              </a:rPr>
              <a:t> </a:t>
            </a:r>
            <a:r>
              <a:rPr lang="ru-RU" dirty="0" err="1">
                <a:solidFill>
                  <a:schemeClr val="tx1"/>
                </a:solidFill>
              </a:rPr>
              <a:t>алуды</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әрбір</a:t>
            </a:r>
            <a:r>
              <a:rPr lang="ru-RU" dirty="0">
                <a:solidFill>
                  <a:schemeClr val="tx1"/>
                </a:solidFill>
              </a:rPr>
              <a:t> к-</a:t>
            </a:r>
            <a:r>
              <a:rPr lang="ru-RU" dirty="0" err="1">
                <a:solidFill>
                  <a:schemeClr val="tx1"/>
                </a:solidFill>
              </a:rPr>
              <a:t>биттік</a:t>
            </a:r>
            <a:r>
              <a:rPr lang="ru-RU" dirty="0">
                <a:solidFill>
                  <a:schemeClr val="tx1"/>
                </a:solidFill>
              </a:rPr>
              <a:t> </a:t>
            </a:r>
            <a:r>
              <a:rPr lang="ru-RU" dirty="0" err="1">
                <a:solidFill>
                  <a:schemeClr val="tx1"/>
                </a:solidFill>
              </a:rPr>
              <a:t>тізбекті</a:t>
            </a:r>
            <a:r>
              <a:rPr lang="ru-RU" dirty="0">
                <a:solidFill>
                  <a:schemeClr val="tx1"/>
                </a:solidFill>
              </a:rPr>
              <a:t> </a:t>
            </a:r>
            <a:r>
              <a:rPr lang="ru-RU" b="1" i="1" dirty="0" err="1">
                <a:solidFill>
                  <a:schemeClr val="tx1"/>
                </a:solidFill>
              </a:rPr>
              <a:t>кодтық</a:t>
            </a:r>
            <a:r>
              <a:rPr lang="ru-RU" b="1" i="1" dirty="0">
                <a:solidFill>
                  <a:schemeClr val="tx1"/>
                </a:solidFill>
              </a:rPr>
              <a:t> </a:t>
            </a:r>
            <a:r>
              <a:rPr lang="ru-RU" b="1" i="1" dirty="0" err="1">
                <a:solidFill>
                  <a:schemeClr val="tx1"/>
                </a:solidFill>
              </a:rPr>
              <a:t>сөз</a:t>
            </a:r>
            <a:r>
              <a:rPr lang="ru-RU" b="1" i="1" dirty="0">
                <a:solidFill>
                  <a:schemeClr val="tx1"/>
                </a:solidFill>
              </a:rPr>
              <a:t> </a:t>
            </a:r>
            <a:r>
              <a:rPr lang="ru-RU" dirty="0" err="1">
                <a:solidFill>
                  <a:schemeClr val="tx1"/>
                </a:solidFill>
              </a:rPr>
              <a:t>деп</a:t>
            </a:r>
            <a:r>
              <a:rPr lang="ru-RU" dirty="0">
                <a:solidFill>
                  <a:schemeClr val="tx1"/>
                </a:solidFill>
              </a:rPr>
              <a:t> </a:t>
            </a:r>
            <a:r>
              <a:rPr lang="ru-RU" dirty="0" err="1">
                <a:solidFill>
                  <a:schemeClr val="tx1"/>
                </a:solidFill>
              </a:rPr>
              <a:t>аталатын</a:t>
            </a:r>
            <a:r>
              <a:rPr lang="ru-RU" dirty="0">
                <a:solidFill>
                  <a:schemeClr val="tx1"/>
                </a:solidFill>
              </a:rPr>
              <a:t> </a:t>
            </a:r>
            <a:r>
              <a:rPr lang="ru-RU" dirty="0" err="1">
                <a:solidFill>
                  <a:schemeClr val="tx1"/>
                </a:solidFill>
              </a:rPr>
              <a:t>бірегей</a:t>
            </a:r>
            <a:r>
              <a:rPr lang="ru-RU" dirty="0">
                <a:solidFill>
                  <a:schemeClr val="tx1"/>
                </a:solidFill>
              </a:rPr>
              <a:t> </a:t>
            </a:r>
            <a:r>
              <a:rPr lang="en-US" dirty="0">
                <a:solidFill>
                  <a:schemeClr val="tx1"/>
                </a:solidFill>
              </a:rPr>
              <a:t>n-</a:t>
            </a:r>
            <a:r>
              <a:rPr lang="ru-RU" dirty="0" err="1">
                <a:solidFill>
                  <a:schemeClr val="tx1"/>
                </a:solidFill>
              </a:rPr>
              <a:t>разрядқа</a:t>
            </a:r>
            <a:r>
              <a:rPr lang="ru-RU" dirty="0">
                <a:solidFill>
                  <a:schemeClr val="tx1"/>
                </a:solidFill>
              </a:rPr>
              <a:t> </a:t>
            </a:r>
            <a:r>
              <a:rPr lang="ru-RU" dirty="0" err="1">
                <a:solidFill>
                  <a:schemeClr val="tx1"/>
                </a:solidFill>
              </a:rPr>
              <a:t>салыстыруды</a:t>
            </a:r>
            <a:r>
              <a:rPr lang="ru-RU" dirty="0">
                <a:solidFill>
                  <a:schemeClr val="tx1"/>
                </a:solidFill>
              </a:rPr>
              <a:t> </a:t>
            </a:r>
            <a:r>
              <a:rPr lang="ru-RU" dirty="0" err="1">
                <a:solidFill>
                  <a:schemeClr val="tx1"/>
                </a:solidFill>
              </a:rPr>
              <a:t>қамтиды</a:t>
            </a:r>
            <a:r>
              <a:rPr lang="ru-RU" dirty="0">
                <a:solidFill>
                  <a:schemeClr val="tx1"/>
                </a:solidFill>
              </a:rPr>
              <a:t>. </a:t>
            </a:r>
            <a:r>
              <a:rPr lang="ru-RU" dirty="0" err="1">
                <a:solidFill>
                  <a:schemeClr val="tx1"/>
                </a:solidFill>
              </a:rPr>
              <a:t>Деректерді</a:t>
            </a:r>
            <a:r>
              <a:rPr lang="ru-RU" dirty="0">
                <a:solidFill>
                  <a:schemeClr val="tx1"/>
                </a:solidFill>
              </a:rPr>
              <a:t> </a:t>
            </a:r>
            <a:r>
              <a:rPr lang="ru-RU" dirty="0" err="1">
                <a:solidFill>
                  <a:schemeClr val="tx1"/>
                </a:solidFill>
              </a:rPr>
              <a:t>осылайша</a:t>
            </a:r>
            <a:r>
              <a:rPr lang="ru-RU" dirty="0">
                <a:solidFill>
                  <a:schemeClr val="tx1"/>
                </a:solidFill>
              </a:rPr>
              <a:t> </a:t>
            </a:r>
            <a:r>
              <a:rPr lang="ru-RU" dirty="0" err="1">
                <a:solidFill>
                  <a:schemeClr val="tx1"/>
                </a:solidFill>
              </a:rPr>
              <a:t>кодтау</a:t>
            </a:r>
            <a:r>
              <a:rPr lang="ru-RU" dirty="0">
                <a:solidFill>
                  <a:schemeClr val="tx1"/>
                </a:solidFill>
              </a:rPr>
              <a:t> </a:t>
            </a:r>
            <a:r>
              <a:rPr lang="ru-RU" dirty="0" err="1">
                <a:solidFill>
                  <a:schemeClr val="tx1"/>
                </a:solidFill>
              </a:rPr>
              <a:t>арқылы</a:t>
            </a:r>
            <a:r>
              <a:rPr lang="ru-RU" dirty="0">
                <a:solidFill>
                  <a:schemeClr val="tx1"/>
                </a:solidFill>
              </a:rPr>
              <a:t> </a:t>
            </a:r>
            <a:r>
              <a:rPr lang="ru-RU" dirty="0" err="1">
                <a:solidFill>
                  <a:schemeClr val="tx1"/>
                </a:solidFill>
              </a:rPr>
              <a:t>енгізілген</a:t>
            </a:r>
            <a:r>
              <a:rPr lang="ru-RU" dirty="0">
                <a:solidFill>
                  <a:schemeClr val="tx1"/>
                </a:solidFill>
              </a:rPr>
              <a:t> </a:t>
            </a:r>
            <a:r>
              <a:rPr lang="ru-RU" dirty="0" err="1">
                <a:solidFill>
                  <a:schemeClr val="tx1"/>
                </a:solidFill>
              </a:rPr>
              <a:t>артықтық</a:t>
            </a:r>
            <a:r>
              <a:rPr lang="ru-RU" dirty="0">
                <a:solidFill>
                  <a:schemeClr val="tx1"/>
                </a:solidFill>
              </a:rPr>
              <a:t> </a:t>
            </a:r>
            <a:r>
              <a:rPr lang="ru-RU" dirty="0" err="1">
                <a:solidFill>
                  <a:schemeClr val="tx1"/>
                </a:solidFill>
              </a:rPr>
              <a:t>мөлшері</a:t>
            </a:r>
            <a:r>
              <a:rPr lang="ru-RU" dirty="0">
                <a:solidFill>
                  <a:schemeClr val="tx1"/>
                </a:solidFill>
              </a:rPr>
              <a:t> </a:t>
            </a:r>
            <a:r>
              <a:rPr lang="en-US" dirty="0">
                <a:solidFill>
                  <a:schemeClr val="tx1"/>
                </a:solidFill>
              </a:rPr>
              <a:t>n/k </a:t>
            </a:r>
            <a:r>
              <a:rPr lang="ru-RU" dirty="0" err="1">
                <a:solidFill>
                  <a:schemeClr val="tx1"/>
                </a:solidFill>
              </a:rPr>
              <a:t>қатынасымен</a:t>
            </a:r>
            <a:r>
              <a:rPr lang="ru-RU" dirty="0">
                <a:solidFill>
                  <a:schemeClr val="tx1"/>
                </a:solidFill>
              </a:rPr>
              <a:t> </a:t>
            </a:r>
            <a:r>
              <a:rPr lang="ru-RU" dirty="0" err="1">
                <a:solidFill>
                  <a:schemeClr val="tx1"/>
                </a:solidFill>
              </a:rPr>
              <a:t>өлшенеді</a:t>
            </a:r>
            <a:r>
              <a:rPr lang="ru-RU" dirty="0">
                <a:solidFill>
                  <a:schemeClr val="tx1"/>
                </a:solidFill>
              </a:rPr>
              <a:t>. </a:t>
            </a:r>
            <a:r>
              <a:rPr lang="ru-RU" dirty="0" err="1">
                <a:solidFill>
                  <a:schemeClr val="tx1"/>
                </a:solidFill>
              </a:rPr>
              <a:t>Бұл</a:t>
            </a:r>
            <a:r>
              <a:rPr lang="ru-RU" dirty="0">
                <a:solidFill>
                  <a:schemeClr val="tx1"/>
                </a:solidFill>
              </a:rPr>
              <a:t> </a:t>
            </a:r>
            <a:r>
              <a:rPr lang="ru-RU" dirty="0" err="1">
                <a:solidFill>
                  <a:schemeClr val="tx1"/>
                </a:solidFill>
              </a:rPr>
              <a:t>коэффициенттің</a:t>
            </a:r>
            <a:r>
              <a:rPr lang="ru-RU" dirty="0">
                <a:solidFill>
                  <a:schemeClr val="tx1"/>
                </a:solidFill>
              </a:rPr>
              <a:t> </a:t>
            </a:r>
            <a:r>
              <a:rPr lang="ru-RU" dirty="0" err="1">
                <a:solidFill>
                  <a:schemeClr val="tx1"/>
                </a:solidFill>
              </a:rPr>
              <a:t>өзара</a:t>
            </a:r>
            <a:r>
              <a:rPr lang="ru-RU" dirty="0">
                <a:solidFill>
                  <a:schemeClr val="tx1"/>
                </a:solidFill>
              </a:rPr>
              <a:t> </a:t>
            </a:r>
            <a:r>
              <a:rPr lang="ru-RU" dirty="0" err="1">
                <a:solidFill>
                  <a:schemeClr val="tx1"/>
                </a:solidFill>
              </a:rPr>
              <a:t>қатынасы</a:t>
            </a:r>
            <a:r>
              <a:rPr lang="ru-RU" dirty="0">
                <a:solidFill>
                  <a:schemeClr val="tx1"/>
                </a:solidFill>
              </a:rPr>
              <a:t>, </a:t>
            </a:r>
            <a:r>
              <a:rPr lang="ru-RU" dirty="0" err="1">
                <a:solidFill>
                  <a:schemeClr val="tx1"/>
                </a:solidFill>
              </a:rPr>
              <a:t>атап</a:t>
            </a:r>
            <a:r>
              <a:rPr lang="ru-RU" dirty="0">
                <a:solidFill>
                  <a:schemeClr val="tx1"/>
                </a:solidFill>
              </a:rPr>
              <a:t> </a:t>
            </a:r>
            <a:r>
              <a:rPr lang="ru-RU" dirty="0" err="1">
                <a:solidFill>
                  <a:schemeClr val="tx1"/>
                </a:solidFill>
              </a:rPr>
              <a:t>айтқанда</a:t>
            </a:r>
            <a:r>
              <a:rPr lang="ru-RU" dirty="0">
                <a:solidFill>
                  <a:schemeClr val="tx1"/>
                </a:solidFill>
              </a:rPr>
              <a:t>, </a:t>
            </a:r>
            <a:r>
              <a:rPr lang="en-US" dirty="0">
                <a:solidFill>
                  <a:schemeClr val="tx1"/>
                </a:solidFill>
              </a:rPr>
              <a:t>k/n </a:t>
            </a:r>
            <a:r>
              <a:rPr lang="ru-RU" dirty="0">
                <a:solidFill>
                  <a:schemeClr val="tx1"/>
                </a:solidFill>
              </a:rPr>
              <a:t>код </a:t>
            </a:r>
            <a:r>
              <a:rPr lang="ru-RU" dirty="0" err="1">
                <a:solidFill>
                  <a:schemeClr val="tx1"/>
                </a:solidFill>
              </a:rPr>
              <a:t>жылдамдығы</a:t>
            </a:r>
            <a:r>
              <a:rPr lang="ru-RU" dirty="0">
                <a:solidFill>
                  <a:schemeClr val="tx1"/>
                </a:solidFill>
              </a:rPr>
              <a:t> </a:t>
            </a:r>
            <a:r>
              <a:rPr lang="ru-RU" dirty="0" err="1">
                <a:solidFill>
                  <a:schemeClr val="tx1"/>
                </a:solidFill>
              </a:rPr>
              <a:t>немесе</a:t>
            </a:r>
            <a:r>
              <a:rPr lang="ru-RU" dirty="0">
                <a:solidFill>
                  <a:schemeClr val="tx1"/>
                </a:solidFill>
              </a:rPr>
              <a:t> </a:t>
            </a:r>
            <a:r>
              <a:rPr lang="ru-RU" dirty="0" err="1">
                <a:solidFill>
                  <a:schemeClr val="tx1"/>
                </a:solidFill>
              </a:rPr>
              <a:t>жай</a:t>
            </a:r>
            <a:r>
              <a:rPr lang="ru-RU" dirty="0">
                <a:solidFill>
                  <a:schemeClr val="tx1"/>
                </a:solidFill>
              </a:rPr>
              <a:t> </a:t>
            </a:r>
            <a:r>
              <a:rPr lang="ru-RU" b="1" i="1" dirty="0">
                <a:solidFill>
                  <a:schemeClr val="tx1"/>
                </a:solidFill>
              </a:rPr>
              <a:t>код </a:t>
            </a:r>
            <a:r>
              <a:rPr lang="ru-RU" b="1" i="1" dirty="0" err="1">
                <a:solidFill>
                  <a:schemeClr val="tx1"/>
                </a:solidFill>
              </a:rPr>
              <a:t>коэффициенті</a:t>
            </a:r>
            <a:r>
              <a:rPr lang="ru-RU" b="1" i="1" dirty="0">
                <a:solidFill>
                  <a:schemeClr val="tx1"/>
                </a:solidFill>
              </a:rPr>
              <a:t> </a:t>
            </a:r>
            <a:r>
              <a:rPr lang="ru-RU" dirty="0" err="1">
                <a:solidFill>
                  <a:schemeClr val="tx1"/>
                </a:solidFill>
              </a:rPr>
              <a:t>деп</a:t>
            </a:r>
            <a:r>
              <a:rPr lang="ru-RU" dirty="0">
                <a:solidFill>
                  <a:schemeClr val="tx1"/>
                </a:solidFill>
              </a:rPr>
              <a:t> </a:t>
            </a:r>
            <a:r>
              <a:rPr lang="ru-RU" dirty="0" err="1">
                <a:solidFill>
                  <a:schemeClr val="tx1"/>
                </a:solidFill>
              </a:rPr>
              <a:t>аталады</a:t>
            </a:r>
            <a:r>
              <a:rPr lang="ru-RU" dirty="0">
                <a:solidFill>
                  <a:schemeClr val="tx1"/>
                </a:solidFill>
              </a:rPr>
              <a:t>.</a:t>
            </a:r>
            <a:endParaRPr lang="en-US" b="1"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just"/>
            <a:r>
              <a:rPr lang="ru-RU" dirty="0" smtClean="0">
                <a:solidFill>
                  <a:schemeClr val="tx1"/>
                </a:solidFill>
              </a:rPr>
              <a:t>	</a:t>
            </a:r>
            <a:r>
              <a:rPr lang="ru-RU" dirty="0" err="1" smtClean="0">
                <a:solidFill>
                  <a:schemeClr val="tx1"/>
                </a:solidFill>
              </a:rPr>
              <a:t>Арналық</a:t>
            </a:r>
            <a:r>
              <a:rPr lang="ru-RU" dirty="0" smtClean="0">
                <a:solidFill>
                  <a:schemeClr val="tx1"/>
                </a:solidFill>
              </a:rPr>
              <a:t> </a:t>
            </a:r>
            <a:r>
              <a:rPr lang="ru-RU" dirty="0" err="1">
                <a:solidFill>
                  <a:schemeClr val="tx1"/>
                </a:solidFill>
              </a:rPr>
              <a:t>кодердің</a:t>
            </a:r>
            <a:r>
              <a:rPr lang="ru-RU" dirty="0">
                <a:solidFill>
                  <a:schemeClr val="tx1"/>
                </a:solidFill>
              </a:rPr>
              <a:t> </a:t>
            </a:r>
            <a:r>
              <a:rPr lang="ru-RU" dirty="0" err="1">
                <a:solidFill>
                  <a:schemeClr val="tx1"/>
                </a:solidFill>
              </a:rPr>
              <a:t>шығысындағы</a:t>
            </a:r>
            <a:r>
              <a:rPr lang="ru-RU" dirty="0">
                <a:solidFill>
                  <a:schemeClr val="tx1"/>
                </a:solidFill>
              </a:rPr>
              <a:t> </a:t>
            </a:r>
            <a:r>
              <a:rPr lang="ru-RU" dirty="0" err="1">
                <a:solidFill>
                  <a:schemeClr val="tx1"/>
                </a:solidFill>
              </a:rPr>
              <a:t>екілік</a:t>
            </a:r>
            <a:r>
              <a:rPr lang="ru-RU" dirty="0">
                <a:solidFill>
                  <a:schemeClr val="tx1"/>
                </a:solidFill>
              </a:rPr>
              <a:t> </a:t>
            </a:r>
            <a:r>
              <a:rPr lang="ru-RU" dirty="0" err="1">
                <a:solidFill>
                  <a:schemeClr val="tx1"/>
                </a:solidFill>
              </a:rPr>
              <a:t>реттілік</a:t>
            </a:r>
            <a:r>
              <a:rPr lang="ru-RU" dirty="0">
                <a:solidFill>
                  <a:schemeClr val="tx1"/>
                </a:solidFill>
              </a:rPr>
              <a:t> </a:t>
            </a:r>
            <a:r>
              <a:rPr lang="ru-RU" dirty="0" err="1">
                <a:solidFill>
                  <a:schemeClr val="tx1"/>
                </a:solidFill>
              </a:rPr>
              <a:t>байланыс</a:t>
            </a:r>
            <a:r>
              <a:rPr lang="ru-RU" dirty="0">
                <a:solidFill>
                  <a:schemeClr val="tx1"/>
                </a:solidFill>
              </a:rPr>
              <a:t> </a:t>
            </a:r>
            <a:r>
              <a:rPr lang="ru-RU" dirty="0" err="1">
                <a:solidFill>
                  <a:schemeClr val="tx1"/>
                </a:solidFill>
              </a:rPr>
              <a:t>арнасының</a:t>
            </a:r>
            <a:r>
              <a:rPr lang="ru-RU" dirty="0">
                <a:solidFill>
                  <a:schemeClr val="tx1"/>
                </a:solidFill>
              </a:rPr>
              <a:t> </a:t>
            </a:r>
            <a:r>
              <a:rPr lang="ru-RU" dirty="0" err="1">
                <a:solidFill>
                  <a:schemeClr val="tx1"/>
                </a:solidFill>
              </a:rPr>
              <a:t>интерфейсі</a:t>
            </a:r>
            <a:r>
              <a:rPr lang="ru-RU" dirty="0">
                <a:solidFill>
                  <a:schemeClr val="tx1"/>
                </a:solidFill>
              </a:rPr>
              <a:t> </a:t>
            </a:r>
            <a:r>
              <a:rPr lang="ru-RU" dirty="0" err="1">
                <a:solidFill>
                  <a:schemeClr val="tx1"/>
                </a:solidFill>
              </a:rPr>
              <a:t>ретінде</a:t>
            </a:r>
            <a:r>
              <a:rPr lang="ru-RU" dirty="0">
                <a:solidFill>
                  <a:schemeClr val="tx1"/>
                </a:solidFill>
              </a:rPr>
              <a:t> </a:t>
            </a:r>
            <a:r>
              <a:rPr lang="ru-RU" dirty="0" err="1">
                <a:solidFill>
                  <a:schemeClr val="tx1"/>
                </a:solidFill>
              </a:rPr>
              <a:t>қызмет</a:t>
            </a:r>
            <a:r>
              <a:rPr lang="ru-RU" dirty="0">
                <a:solidFill>
                  <a:schemeClr val="tx1"/>
                </a:solidFill>
              </a:rPr>
              <a:t> </a:t>
            </a:r>
            <a:r>
              <a:rPr lang="ru-RU" dirty="0" err="1">
                <a:solidFill>
                  <a:schemeClr val="tx1"/>
                </a:solidFill>
              </a:rPr>
              <a:t>ететін</a:t>
            </a:r>
            <a:r>
              <a:rPr lang="ru-RU" dirty="0">
                <a:solidFill>
                  <a:schemeClr val="tx1"/>
                </a:solidFill>
              </a:rPr>
              <a:t> </a:t>
            </a:r>
            <a:r>
              <a:rPr lang="ru-RU" b="1" i="1" dirty="0" err="1">
                <a:solidFill>
                  <a:schemeClr val="tx1"/>
                </a:solidFill>
              </a:rPr>
              <a:t>цифрлық</a:t>
            </a:r>
            <a:r>
              <a:rPr lang="ru-RU" b="1" i="1" dirty="0">
                <a:solidFill>
                  <a:schemeClr val="tx1"/>
                </a:solidFill>
              </a:rPr>
              <a:t> </a:t>
            </a:r>
            <a:r>
              <a:rPr lang="ru-RU" b="1" i="1" dirty="0" err="1">
                <a:solidFill>
                  <a:schemeClr val="tx1"/>
                </a:solidFill>
              </a:rPr>
              <a:t>модуляторға</a:t>
            </a:r>
            <a:r>
              <a:rPr lang="ru-RU" b="1" i="1" dirty="0">
                <a:solidFill>
                  <a:schemeClr val="tx1"/>
                </a:solidFill>
              </a:rPr>
              <a:t> </a:t>
            </a:r>
            <a:r>
              <a:rPr lang="ru-RU" dirty="0" err="1">
                <a:solidFill>
                  <a:schemeClr val="tx1"/>
                </a:solidFill>
              </a:rPr>
              <a:t>беріледі</a:t>
            </a:r>
            <a:r>
              <a:rPr lang="ru-RU" dirty="0">
                <a:solidFill>
                  <a:schemeClr val="tx1"/>
                </a:solidFill>
              </a:rPr>
              <a:t>. </a:t>
            </a:r>
            <a:r>
              <a:rPr lang="ru-RU" dirty="0" err="1">
                <a:solidFill>
                  <a:schemeClr val="tx1"/>
                </a:solidFill>
              </a:rPr>
              <a:t>Іс</a:t>
            </a:r>
            <a:r>
              <a:rPr lang="ru-RU" dirty="0">
                <a:solidFill>
                  <a:schemeClr val="tx1"/>
                </a:solidFill>
              </a:rPr>
              <a:t> </a:t>
            </a:r>
            <a:r>
              <a:rPr lang="ru-RU" dirty="0" err="1">
                <a:solidFill>
                  <a:schemeClr val="tx1"/>
                </a:solidFill>
              </a:rPr>
              <a:t>жүзінде</a:t>
            </a:r>
            <a:r>
              <a:rPr lang="ru-RU" dirty="0">
                <a:solidFill>
                  <a:schemeClr val="tx1"/>
                </a:solidFill>
              </a:rPr>
              <a:t> </a:t>
            </a:r>
            <a:r>
              <a:rPr lang="ru-RU" dirty="0" err="1">
                <a:solidFill>
                  <a:schemeClr val="tx1"/>
                </a:solidFill>
              </a:rPr>
              <a:t>кездесетін</a:t>
            </a:r>
            <a:r>
              <a:rPr lang="ru-RU" dirty="0">
                <a:solidFill>
                  <a:schemeClr val="tx1"/>
                </a:solidFill>
              </a:rPr>
              <a:t> </a:t>
            </a:r>
            <a:r>
              <a:rPr lang="ru-RU" dirty="0" err="1">
                <a:solidFill>
                  <a:schemeClr val="tx1"/>
                </a:solidFill>
              </a:rPr>
              <a:t>байланыс</a:t>
            </a:r>
            <a:r>
              <a:rPr lang="ru-RU" dirty="0">
                <a:solidFill>
                  <a:schemeClr val="tx1"/>
                </a:solidFill>
              </a:rPr>
              <a:t> </a:t>
            </a:r>
            <a:r>
              <a:rPr lang="ru-RU" dirty="0" err="1">
                <a:solidFill>
                  <a:schemeClr val="tx1"/>
                </a:solidFill>
              </a:rPr>
              <a:t>арналарының</a:t>
            </a:r>
            <a:r>
              <a:rPr lang="ru-RU" dirty="0">
                <a:solidFill>
                  <a:schemeClr val="tx1"/>
                </a:solidFill>
              </a:rPr>
              <a:t> </a:t>
            </a:r>
            <a:r>
              <a:rPr lang="ru-RU" dirty="0" err="1">
                <a:solidFill>
                  <a:schemeClr val="tx1"/>
                </a:solidFill>
              </a:rPr>
              <a:t>барлығы</a:t>
            </a:r>
            <a:r>
              <a:rPr lang="ru-RU" dirty="0">
                <a:solidFill>
                  <a:schemeClr val="tx1"/>
                </a:solidFill>
              </a:rPr>
              <a:t> </a:t>
            </a:r>
            <a:r>
              <a:rPr lang="ru-RU" dirty="0" err="1">
                <a:solidFill>
                  <a:schemeClr val="tx1"/>
                </a:solidFill>
              </a:rPr>
              <a:t>дерлік</a:t>
            </a:r>
            <a:r>
              <a:rPr lang="ru-RU" dirty="0">
                <a:solidFill>
                  <a:schemeClr val="tx1"/>
                </a:solidFill>
              </a:rPr>
              <a:t> </a:t>
            </a:r>
            <a:r>
              <a:rPr lang="ru-RU" dirty="0" err="1">
                <a:solidFill>
                  <a:schemeClr val="tx1"/>
                </a:solidFill>
              </a:rPr>
              <a:t>электр</a:t>
            </a:r>
            <a:r>
              <a:rPr lang="ru-RU" dirty="0">
                <a:solidFill>
                  <a:schemeClr val="tx1"/>
                </a:solidFill>
              </a:rPr>
              <a:t> </a:t>
            </a:r>
            <a:r>
              <a:rPr lang="ru-RU" dirty="0" err="1">
                <a:solidFill>
                  <a:schemeClr val="tx1"/>
                </a:solidFill>
              </a:rPr>
              <a:t>сигналдарын</a:t>
            </a:r>
            <a:r>
              <a:rPr lang="ru-RU" dirty="0">
                <a:solidFill>
                  <a:schemeClr val="tx1"/>
                </a:solidFill>
              </a:rPr>
              <a:t> (</a:t>
            </a:r>
            <a:r>
              <a:rPr lang="ru-RU" dirty="0" err="1">
                <a:solidFill>
                  <a:schemeClr val="tx1"/>
                </a:solidFill>
              </a:rPr>
              <a:t>толқындық</a:t>
            </a:r>
            <a:r>
              <a:rPr lang="ru-RU" dirty="0">
                <a:solidFill>
                  <a:schemeClr val="tx1"/>
                </a:solidFill>
              </a:rPr>
              <a:t> </a:t>
            </a:r>
            <a:r>
              <a:rPr lang="ru-RU" dirty="0" err="1">
                <a:solidFill>
                  <a:schemeClr val="tx1"/>
                </a:solidFill>
              </a:rPr>
              <a:t>формаларды</a:t>
            </a:r>
            <a:r>
              <a:rPr lang="ru-RU" dirty="0">
                <a:solidFill>
                  <a:schemeClr val="tx1"/>
                </a:solidFill>
              </a:rPr>
              <a:t>) </a:t>
            </a:r>
            <a:r>
              <a:rPr lang="ru-RU" dirty="0" err="1">
                <a:solidFill>
                  <a:schemeClr val="tx1"/>
                </a:solidFill>
              </a:rPr>
              <a:t>жіберуге</a:t>
            </a:r>
            <a:r>
              <a:rPr lang="ru-RU" dirty="0">
                <a:solidFill>
                  <a:schemeClr val="tx1"/>
                </a:solidFill>
              </a:rPr>
              <a:t> </a:t>
            </a:r>
            <a:r>
              <a:rPr lang="ru-RU" dirty="0" err="1">
                <a:solidFill>
                  <a:schemeClr val="tx1"/>
                </a:solidFill>
              </a:rPr>
              <a:t>қабілетті</a:t>
            </a:r>
            <a:r>
              <a:rPr lang="ru-RU" dirty="0">
                <a:solidFill>
                  <a:schemeClr val="tx1"/>
                </a:solidFill>
              </a:rPr>
              <a:t> </a:t>
            </a:r>
            <a:r>
              <a:rPr lang="ru-RU" dirty="0" err="1">
                <a:solidFill>
                  <a:schemeClr val="tx1"/>
                </a:solidFill>
              </a:rPr>
              <a:t>болғандықтан</a:t>
            </a:r>
            <a:r>
              <a:rPr lang="ru-RU" dirty="0">
                <a:solidFill>
                  <a:schemeClr val="tx1"/>
                </a:solidFill>
              </a:rPr>
              <a:t>, </a:t>
            </a:r>
            <a:r>
              <a:rPr lang="ru-RU" dirty="0" err="1">
                <a:solidFill>
                  <a:schemeClr val="tx1"/>
                </a:solidFill>
              </a:rPr>
              <a:t>цифрлық</a:t>
            </a:r>
            <a:r>
              <a:rPr lang="ru-RU" dirty="0">
                <a:solidFill>
                  <a:schemeClr val="tx1"/>
                </a:solidFill>
              </a:rPr>
              <a:t> </a:t>
            </a:r>
            <a:r>
              <a:rPr lang="ru-RU" dirty="0" err="1">
                <a:solidFill>
                  <a:schemeClr val="tx1"/>
                </a:solidFill>
              </a:rPr>
              <a:t>модулятордың</a:t>
            </a:r>
            <a:r>
              <a:rPr lang="ru-RU" dirty="0">
                <a:solidFill>
                  <a:schemeClr val="tx1"/>
                </a:solidFill>
              </a:rPr>
              <a:t> </a:t>
            </a:r>
            <a:r>
              <a:rPr lang="ru-RU" dirty="0" err="1">
                <a:solidFill>
                  <a:schemeClr val="tx1"/>
                </a:solidFill>
              </a:rPr>
              <a:t>негізгі</a:t>
            </a:r>
            <a:r>
              <a:rPr lang="ru-RU" dirty="0">
                <a:solidFill>
                  <a:schemeClr val="tx1"/>
                </a:solidFill>
              </a:rPr>
              <a:t> </a:t>
            </a:r>
            <a:r>
              <a:rPr lang="ru-RU" dirty="0" err="1">
                <a:solidFill>
                  <a:schemeClr val="tx1"/>
                </a:solidFill>
              </a:rPr>
              <a:t>мақсаты</a:t>
            </a:r>
            <a:r>
              <a:rPr lang="ru-RU" dirty="0">
                <a:solidFill>
                  <a:schemeClr val="tx1"/>
                </a:solidFill>
              </a:rPr>
              <a:t> </a:t>
            </a:r>
            <a:r>
              <a:rPr lang="ru-RU" dirty="0" err="1">
                <a:solidFill>
                  <a:schemeClr val="tx1"/>
                </a:solidFill>
              </a:rPr>
              <a:t>сигналдың</a:t>
            </a:r>
            <a:r>
              <a:rPr lang="ru-RU" dirty="0">
                <a:solidFill>
                  <a:schemeClr val="tx1"/>
                </a:solidFill>
              </a:rPr>
              <a:t> </a:t>
            </a:r>
            <a:r>
              <a:rPr lang="ru-RU" dirty="0" err="1">
                <a:solidFill>
                  <a:schemeClr val="tx1"/>
                </a:solidFill>
              </a:rPr>
              <a:t>толқындық</a:t>
            </a:r>
            <a:r>
              <a:rPr lang="ru-RU" dirty="0">
                <a:solidFill>
                  <a:schemeClr val="tx1"/>
                </a:solidFill>
              </a:rPr>
              <a:t> </a:t>
            </a:r>
            <a:r>
              <a:rPr lang="ru-RU" dirty="0" err="1">
                <a:solidFill>
                  <a:schemeClr val="tx1"/>
                </a:solidFill>
              </a:rPr>
              <a:t>формаларына</a:t>
            </a:r>
            <a:r>
              <a:rPr lang="ru-RU" dirty="0">
                <a:solidFill>
                  <a:schemeClr val="tx1"/>
                </a:solidFill>
              </a:rPr>
              <a:t> </a:t>
            </a:r>
            <a:r>
              <a:rPr lang="ru-RU" dirty="0" err="1">
                <a:solidFill>
                  <a:schemeClr val="tx1"/>
                </a:solidFill>
              </a:rPr>
              <a:t>екілік</a:t>
            </a:r>
            <a:r>
              <a:rPr lang="ru-RU" dirty="0">
                <a:solidFill>
                  <a:schemeClr val="tx1"/>
                </a:solidFill>
              </a:rPr>
              <a:t> </a:t>
            </a:r>
            <a:r>
              <a:rPr lang="ru-RU" dirty="0" err="1">
                <a:solidFill>
                  <a:schemeClr val="tx1"/>
                </a:solidFill>
              </a:rPr>
              <a:t>ақпарат</a:t>
            </a:r>
            <a:r>
              <a:rPr lang="ru-RU" dirty="0">
                <a:solidFill>
                  <a:schemeClr val="tx1"/>
                </a:solidFill>
              </a:rPr>
              <a:t> </a:t>
            </a:r>
            <a:r>
              <a:rPr lang="ru-RU" dirty="0" err="1">
                <a:solidFill>
                  <a:schemeClr val="tx1"/>
                </a:solidFill>
              </a:rPr>
              <a:t>тізбегін</a:t>
            </a:r>
            <a:r>
              <a:rPr lang="ru-RU" dirty="0">
                <a:solidFill>
                  <a:schemeClr val="tx1"/>
                </a:solidFill>
              </a:rPr>
              <a:t> </a:t>
            </a:r>
            <a:r>
              <a:rPr lang="ru-RU" dirty="0" err="1">
                <a:solidFill>
                  <a:schemeClr val="tx1"/>
                </a:solidFill>
              </a:rPr>
              <a:t>салыстыру</a:t>
            </a:r>
            <a:r>
              <a:rPr lang="ru-RU" dirty="0">
                <a:solidFill>
                  <a:schemeClr val="tx1"/>
                </a:solidFill>
              </a:rPr>
              <a:t> </a:t>
            </a:r>
            <a:r>
              <a:rPr lang="ru-RU" dirty="0" err="1">
                <a:solidFill>
                  <a:schemeClr val="tx1"/>
                </a:solidFill>
              </a:rPr>
              <a:t>болып</a:t>
            </a:r>
            <a:r>
              <a:rPr lang="ru-RU" dirty="0">
                <a:solidFill>
                  <a:schemeClr val="tx1"/>
                </a:solidFill>
              </a:rPr>
              <a:t> </a:t>
            </a:r>
            <a:r>
              <a:rPr lang="ru-RU" dirty="0" err="1">
                <a:solidFill>
                  <a:schemeClr val="tx1"/>
                </a:solidFill>
              </a:rPr>
              <a:t>табылады</a:t>
            </a:r>
            <a:r>
              <a:rPr lang="ru-RU" dirty="0">
                <a:solidFill>
                  <a:schemeClr val="tx1"/>
                </a:solidFill>
              </a:rPr>
              <a:t>.</a:t>
            </a:r>
            <a:endParaRPr lang="en-US" b="1"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fontScale="92500" lnSpcReduction="10000"/>
          </a:bodyPr>
          <a:lstStyle/>
          <a:p>
            <a:pPr algn="l"/>
            <a:r>
              <a:rPr lang="ru-RU" b="1" dirty="0" err="1">
                <a:solidFill>
                  <a:schemeClr val="tx1"/>
                </a:solidFill>
              </a:rPr>
              <a:t>Екілік</a:t>
            </a:r>
            <a:r>
              <a:rPr lang="ru-RU" b="1" dirty="0">
                <a:solidFill>
                  <a:schemeClr val="tx1"/>
                </a:solidFill>
              </a:rPr>
              <a:t> </a:t>
            </a:r>
            <a:r>
              <a:rPr lang="ru-RU" b="1" dirty="0" smtClean="0">
                <a:solidFill>
                  <a:schemeClr val="tx1"/>
                </a:solidFill>
              </a:rPr>
              <a:t>модуляция</a:t>
            </a:r>
            <a:endParaRPr lang="ru-RU" b="1" dirty="0" smtClean="0">
              <a:solidFill>
                <a:schemeClr val="tx1"/>
              </a:solidFill>
            </a:endParaRPr>
          </a:p>
          <a:p>
            <a:pPr algn="just"/>
            <a:r>
              <a:rPr lang="ru-RU" dirty="0" err="1" smtClean="0">
                <a:solidFill>
                  <a:schemeClr val="tx1"/>
                </a:solidFill>
              </a:rPr>
              <a:t>Кодталған</a:t>
            </a:r>
            <a:r>
              <a:rPr lang="ru-RU" dirty="0" smtClean="0">
                <a:solidFill>
                  <a:schemeClr val="tx1"/>
                </a:solidFill>
              </a:rPr>
              <a:t> </a:t>
            </a:r>
            <a:r>
              <a:rPr lang="ru-RU" dirty="0" err="1">
                <a:solidFill>
                  <a:schemeClr val="tx1"/>
                </a:solidFill>
              </a:rPr>
              <a:t>ақпарат</a:t>
            </a:r>
            <a:r>
              <a:rPr lang="ru-RU" dirty="0">
                <a:solidFill>
                  <a:schemeClr val="tx1"/>
                </a:solidFill>
              </a:rPr>
              <a:t> </a:t>
            </a:r>
            <a:r>
              <a:rPr lang="ru-RU" dirty="0" err="1">
                <a:solidFill>
                  <a:schemeClr val="tx1"/>
                </a:solidFill>
              </a:rPr>
              <a:t>тізбегі</a:t>
            </a:r>
            <a:r>
              <a:rPr lang="ru-RU" dirty="0">
                <a:solidFill>
                  <a:schemeClr val="tx1"/>
                </a:solidFill>
              </a:rPr>
              <a:t> </a:t>
            </a:r>
            <a:r>
              <a:rPr lang="ru-RU" dirty="0" err="1">
                <a:solidFill>
                  <a:schemeClr val="tx1"/>
                </a:solidFill>
              </a:rPr>
              <a:t>біркелкі</a:t>
            </a:r>
            <a:r>
              <a:rPr lang="ru-RU" dirty="0">
                <a:solidFill>
                  <a:schemeClr val="tx1"/>
                </a:solidFill>
              </a:rPr>
              <a:t> </a:t>
            </a:r>
            <a:r>
              <a:rPr lang="en-US" dirty="0">
                <a:solidFill>
                  <a:schemeClr val="tx1"/>
                </a:solidFill>
              </a:rPr>
              <a:t>R </a:t>
            </a:r>
            <a:r>
              <a:rPr lang="ru-RU" dirty="0">
                <a:solidFill>
                  <a:schemeClr val="tx1"/>
                </a:solidFill>
              </a:rPr>
              <a:t>бит/с </a:t>
            </a:r>
            <a:r>
              <a:rPr lang="ru-RU" dirty="0" err="1">
                <a:solidFill>
                  <a:schemeClr val="tx1"/>
                </a:solidFill>
              </a:rPr>
              <a:t>жылдамдықпен</a:t>
            </a:r>
            <a:r>
              <a:rPr lang="ru-RU" dirty="0">
                <a:solidFill>
                  <a:schemeClr val="tx1"/>
                </a:solidFill>
              </a:rPr>
              <a:t> </a:t>
            </a:r>
            <a:r>
              <a:rPr lang="ru-RU" dirty="0" err="1">
                <a:solidFill>
                  <a:schemeClr val="tx1"/>
                </a:solidFill>
              </a:rPr>
              <a:t>бір</a:t>
            </a:r>
            <a:r>
              <a:rPr lang="ru-RU" dirty="0">
                <a:solidFill>
                  <a:schemeClr val="tx1"/>
                </a:solidFill>
              </a:rPr>
              <a:t> </a:t>
            </a:r>
            <a:r>
              <a:rPr lang="ru-RU" dirty="0" err="1">
                <a:solidFill>
                  <a:schemeClr val="tx1"/>
                </a:solidFill>
              </a:rPr>
              <a:t>уақытта</a:t>
            </a:r>
            <a:r>
              <a:rPr lang="ru-RU" dirty="0">
                <a:solidFill>
                  <a:schemeClr val="tx1"/>
                </a:solidFill>
              </a:rPr>
              <a:t> </a:t>
            </a:r>
            <a:r>
              <a:rPr lang="ru-RU" dirty="0" err="1">
                <a:solidFill>
                  <a:schemeClr val="tx1"/>
                </a:solidFill>
              </a:rPr>
              <a:t>берілуі</a:t>
            </a:r>
            <a:r>
              <a:rPr lang="ru-RU" dirty="0">
                <a:solidFill>
                  <a:schemeClr val="tx1"/>
                </a:solidFill>
              </a:rPr>
              <a:t> </a:t>
            </a:r>
            <a:r>
              <a:rPr lang="ru-RU" dirty="0" err="1">
                <a:solidFill>
                  <a:schemeClr val="tx1"/>
                </a:solidFill>
              </a:rPr>
              <a:t>керек</a:t>
            </a:r>
            <a:r>
              <a:rPr lang="ru-RU" dirty="0">
                <a:solidFill>
                  <a:schemeClr val="tx1"/>
                </a:solidFill>
              </a:rPr>
              <a:t> </a:t>
            </a:r>
            <a:r>
              <a:rPr lang="ru-RU" dirty="0" err="1">
                <a:solidFill>
                  <a:schemeClr val="tx1"/>
                </a:solidFill>
              </a:rPr>
              <a:t>деп</a:t>
            </a:r>
            <a:r>
              <a:rPr lang="ru-RU" dirty="0">
                <a:solidFill>
                  <a:schemeClr val="tx1"/>
                </a:solidFill>
              </a:rPr>
              <a:t> </a:t>
            </a:r>
            <a:r>
              <a:rPr lang="ru-RU" dirty="0" err="1">
                <a:solidFill>
                  <a:schemeClr val="tx1"/>
                </a:solidFill>
              </a:rPr>
              <a:t>есептейік</a:t>
            </a:r>
            <a:r>
              <a:rPr lang="ru-RU" dirty="0">
                <a:solidFill>
                  <a:schemeClr val="tx1"/>
                </a:solidFill>
              </a:rPr>
              <a:t>. </a:t>
            </a:r>
            <a:r>
              <a:rPr lang="ru-RU" dirty="0" err="1">
                <a:solidFill>
                  <a:schemeClr val="tx1"/>
                </a:solidFill>
              </a:rPr>
              <a:t>Сандық</a:t>
            </a:r>
            <a:r>
              <a:rPr lang="ru-RU" dirty="0">
                <a:solidFill>
                  <a:schemeClr val="tx1"/>
                </a:solidFill>
              </a:rPr>
              <a:t> модулятор 0 </a:t>
            </a:r>
            <a:r>
              <a:rPr lang="ru-RU" dirty="0" err="1">
                <a:solidFill>
                  <a:schemeClr val="tx1"/>
                </a:solidFill>
              </a:rPr>
              <a:t>екілік</a:t>
            </a:r>
            <a:r>
              <a:rPr lang="ru-RU" dirty="0">
                <a:solidFill>
                  <a:schemeClr val="tx1"/>
                </a:solidFill>
              </a:rPr>
              <a:t> </a:t>
            </a:r>
            <a:r>
              <a:rPr lang="ru-RU" dirty="0" err="1">
                <a:solidFill>
                  <a:schemeClr val="tx1"/>
                </a:solidFill>
              </a:rPr>
              <a:t>цифрын</a:t>
            </a:r>
            <a:r>
              <a:rPr lang="ru-RU" dirty="0">
                <a:solidFill>
                  <a:schemeClr val="tx1"/>
                </a:solidFill>
              </a:rPr>
              <a:t> </a:t>
            </a:r>
            <a:r>
              <a:rPr lang="en-US" dirty="0" smtClean="0">
                <a:solidFill>
                  <a:schemeClr val="tx1"/>
                </a:solidFill>
              </a:rPr>
              <a:t>s</a:t>
            </a:r>
            <a:r>
              <a:rPr lang="en-US" baseline="-25000" dirty="0" smtClean="0">
                <a:solidFill>
                  <a:schemeClr val="tx1"/>
                </a:solidFill>
              </a:rPr>
              <a:t>0</a:t>
            </a:r>
            <a:r>
              <a:rPr lang="en-US" dirty="0" smtClean="0">
                <a:solidFill>
                  <a:schemeClr val="tx1"/>
                </a:solidFill>
              </a:rPr>
              <a:t>(t</a:t>
            </a:r>
            <a:r>
              <a:rPr lang="en-US" dirty="0">
                <a:solidFill>
                  <a:schemeClr val="tx1"/>
                </a:solidFill>
              </a:rPr>
              <a:t>) </a:t>
            </a:r>
            <a:r>
              <a:rPr lang="ru-RU" dirty="0" err="1">
                <a:solidFill>
                  <a:schemeClr val="tx1"/>
                </a:solidFill>
              </a:rPr>
              <a:t>толқын</a:t>
            </a:r>
            <a:r>
              <a:rPr lang="ru-RU" dirty="0">
                <a:solidFill>
                  <a:schemeClr val="tx1"/>
                </a:solidFill>
              </a:rPr>
              <a:t> </a:t>
            </a:r>
            <a:r>
              <a:rPr lang="ru-RU" dirty="0" err="1">
                <a:solidFill>
                  <a:schemeClr val="tx1"/>
                </a:solidFill>
              </a:rPr>
              <a:t>пішініне</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екілік</a:t>
            </a:r>
            <a:r>
              <a:rPr lang="ru-RU" dirty="0">
                <a:solidFill>
                  <a:schemeClr val="tx1"/>
                </a:solidFill>
              </a:rPr>
              <a:t> цифр 1 </a:t>
            </a:r>
            <a:r>
              <a:rPr lang="en-US" dirty="0" smtClean="0">
                <a:solidFill>
                  <a:schemeClr val="tx1"/>
                </a:solidFill>
              </a:rPr>
              <a:t>s</a:t>
            </a:r>
            <a:r>
              <a:rPr lang="en-US" baseline="-25000" dirty="0" smtClean="0">
                <a:solidFill>
                  <a:schemeClr val="tx1"/>
                </a:solidFill>
              </a:rPr>
              <a:t>1</a:t>
            </a:r>
            <a:r>
              <a:rPr lang="en-US" dirty="0" smtClean="0">
                <a:solidFill>
                  <a:schemeClr val="tx1"/>
                </a:solidFill>
              </a:rPr>
              <a:t>(t</a:t>
            </a:r>
            <a:r>
              <a:rPr lang="en-US" dirty="0">
                <a:solidFill>
                  <a:schemeClr val="tx1"/>
                </a:solidFill>
              </a:rPr>
              <a:t>) </a:t>
            </a:r>
            <a:r>
              <a:rPr lang="ru-RU" dirty="0" err="1">
                <a:solidFill>
                  <a:schemeClr val="tx1"/>
                </a:solidFill>
              </a:rPr>
              <a:t>толқын</a:t>
            </a:r>
            <a:r>
              <a:rPr lang="ru-RU" dirty="0">
                <a:solidFill>
                  <a:schemeClr val="tx1"/>
                </a:solidFill>
              </a:rPr>
              <a:t> </a:t>
            </a:r>
            <a:r>
              <a:rPr lang="ru-RU" dirty="0" err="1">
                <a:solidFill>
                  <a:schemeClr val="tx1"/>
                </a:solidFill>
              </a:rPr>
              <a:t>пішініне</a:t>
            </a:r>
            <a:r>
              <a:rPr lang="ru-RU" dirty="0">
                <a:solidFill>
                  <a:schemeClr val="tx1"/>
                </a:solidFill>
              </a:rPr>
              <a:t> </a:t>
            </a:r>
            <a:r>
              <a:rPr lang="ru-RU" dirty="0" err="1">
                <a:solidFill>
                  <a:schemeClr val="tx1"/>
                </a:solidFill>
              </a:rPr>
              <a:t>салыстыруы</a:t>
            </a:r>
            <a:r>
              <a:rPr lang="ru-RU" dirty="0">
                <a:solidFill>
                  <a:schemeClr val="tx1"/>
                </a:solidFill>
              </a:rPr>
              <a:t> </a:t>
            </a:r>
            <a:r>
              <a:rPr lang="ru-RU" dirty="0" err="1">
                <a:solidFill>
                  <a:schemeClr val="tx1"/>
                </a:solidFill>
              </a:rPr>
              <a:t>мүмкін</a:t>
            </a:r>
            <a:r>
              <a:rPr lang="ru-RU" dirty="0">
                <a:solidFill>
                  <a:schemeClr val="tx1"/>
                </a:solidFill>
              </a:rPr>
              <a:t>. </a:t>
            </a:r>
            <a:r>
              <a:rPr lang="ru-RU" dirty="0" err="1">
                <a:solidFill>
                  <a:schemeClr val="tx1"/>
                </a:solidFill>
              </a:rPr>
              <a:t>Осылайша</a:t>
            </a:r>
            <a:r>
              <a:rPr lang="ru-RU" dirty="0">
                <a:solidFill>
                  <a:schemeClr val="tx1"/>
                </a:solidFill>
              </a:rPr>
              <a:t>, канал </a:t>
            </a:r>
            <a:r>
              <a:rPr lang="ru-RU" dirty="0" err="1">
                <a:solidFill>
                  <a:schemeClr val="tx1"/>
                </a:solidFill>
              </a:rPr>
              <a:t>кодтаушыдан</a:t>
            </a:r>
            <a:r>
              <a:rPr lang="ru-RU" dirty="0">
                <a:solidFill>
                  <a:schemeClr val="tx1"/>
                </a:solidFill>
              </a:rPr>
              <a:t> </a:t>
            </a:r>
            <a:r>
              <a:rPr lang="ru-RU" dirty="0" err="1">
                <a:solidFill>
                  <a:schemeClr val="tx1"/>
                </a:solidFill>
              </a:rPr>
              <a:t>әрбір</a:t>
            </a:r>
            <a:r>
              <a:rPr lang="ru-RU" dirty="0">
                <a:solidFill>
                  <a:schemeClr val="tx1"/>
                </a:solidFill>
              </a:rPr>
              <a:t> бит </a:t>
            </a:r>
            <a:r>
              <a:rPr lang="ru-RU" dirty="0" err="1">
                <a:solidFill>
                  <a:schemeClr val="tx1"/>
                </a:solidFill>
              </a:rPr>
              <a:t>бөлек</a:t>
            </a:r>
            <a:r>
              <a:rPr lang="ru-RU" dirty="0">
                <a:solidFill>
                  <a:schemeClr val="tx1"/>
                </a:solidFill>
              </a:rPr>
              <a:t> </a:t>
            </a:r>
            <a:r>
              <a:rPr lang="ru-RU" dirty="0" err="1">
                <a:solidFill>
                  <a:schemeClr val="tx1"/>
                </a:solidFill>
              </a:rPr>
              <a:t>беріледі</a:t>
            </a:r>
            <a:r>
              <a:rPr lang="ru-RU" dirty="0">
                <a:solidFill>
                  <a:schemeClr val="tx1"/>
                </a:solidFill>
              </a:rPr>
              <a:t>. </a:t>
            </a:r>
            <a:r>
              <a:rPr lang="ru-RU" dirty="0" err="1">
                <a:solidFill>
                  <a:schemeClr val="tx1"/>
                </a:solidFill>
              </a:rPr>
              <a:t>Біз</a:t>
            </a:r>
            <a:r>
              <a:rPr lang="ru-RU" dirty="0">
                <a:solidFill>
                  <a:schemeClr val="tx1"/>
                </a:solidFill>
              </a:rPr>
              <a:t> оны </a:t>
            </a:r>
            <a:r>
              <a:rPr lang="ru-RU" dirty="0" err="1">
                <a:solidFill>
                  <a:schemeClr val="tx1"/>
                </a:solidFill>
              </a:rPr>
              <a:t>екілік</a:t>
            </a:r>
            <a:r>
              <a:rPr lang="ru-RU" dirty="0">
                <a:solidFill>
                  <a:schemeClr val="tx1"/>
                </a:solidFill>
              </a:rPr>
              <a:t> модуляция </a:t>
            </a:r>
            <a:r>
              <a:rPr lang="ru-RU" dirty="0" err="1">
                <a:solidFill>
                  <a:schemeClr val="tx1"/>
                </a:solidFill>
              </a:rPr>
              <a:t>деп</a:t>
            </a:r>
            <a:r>
              <a:rPr lang="ru-RU" dirty="0">
                <a:solidFill>
                  <a:schemeClr val="tx1"/>
                </a:solidFill>
              </a:rPr>
              <a:t> </a:t>
            </a:r>
            <a:r>
              <a:rPr lang="ru-RU" dirty="0" err="1">
                <a:solidFill>
                  <a:schemeClr val="tx1"/>
                </a:solidFill>
              </a:rPr>
              <a:t>атаймыз.Сонымен</a:t>
            </a:r>
            <a:r>
              <a:rPr lang="ru-RU" dirty="0">
                <a:solidFill>
                  <a:schemeClr val="tx1"/>
                </a:solidFill>
              </a:rPr>
              <a:t> </a:t>
            </a:r>
            <a:r>
              <a:rPr lang="ru-RU" dirty="0" err="1">
                <a:solidFill>
                  <a:schemeClr val="tx1"/>
                </a:solidFill>
              </a:rPr>
              <a:t>қатар</a:t>
            </a:r>
            <a:r>
              <a:rPr lang="ru-RU" dirty="0">
                <a:solidFill>
                  <a:schemeClr val="tx1"/>
                </a:solidFill>
              </a:rPr>
              <a:t>, модулятор </a:t>
            </a:r>
            <a:r>
              <a:rPr lang="en-US" dirty="0">
                <a:solidFill>
                  <a:schemeClr val="tx1"/>
                </a:solidFill>
              </a:rPr>
              <a:t>M = 2</a:t>
            </a:r>
            <a:r>
              <a:rPr lang="en-US" baseline="30000" dirty="0">
                <a:solidFill>
                  <a:schemeClr val="tx1"/>
                </a:solidFill>
              </a:rPr>
              <a:t>b</a:t>
            </a:r>
            <a:r>
              <a:rPr lang="en-US" dirty="0">
                <a:solidFill>
                  <a:schemeClr val="tx1"/>
                </a:solidFill>
              </a:rPr>
              <a:t> </a:t>
            </a:r>
            <a:r>
              <a:rPr lang="en-US" dirty="0" err="1" smtClean="0">
                <a:solidFill>
                  <a:schemeClr val="tx1"/>
                </a:solidFill>
              </a:rPr>
              <a:t>s</a:t>
            </a:r>
            <a:r>
              <a:rPr lang="en-US" baseline="-25000" dirty="0" err="1" smtClean="0">
                <a:solidFill>
                  <a:schemeClr val="tx1"/>
                </a:solidFill>
              </a:rPr>
              <a:t>i</a:t>
            </a:r>
            <a:r>
              <a:rPr lang="en-US" dirty="0" smtClean="0">
                <a:solidFill>
                  <a:schemeClr val="tx1"/>
                </a:solidFill>
              </a:rPr>
              <a:t>(t</a:t>
            </a:r>
            <a:r>
              <a:rPr lang="en-US" dirty="0">
                <a:solidFill>
                  <a:schemeClr val="tx1"/>
                </a:solidFill>
              </a:rPr>
              <a:t>), </a:t>
            </a:r>
            <a:r>
              <a:rPr lang="en-US" dirty="0" err="1">
                <a:solidFill>
                  <a:schemeClr val="tx1"/>
                </a:solidFill>
              </a:rPr>
              <a:t>i</a:t>
            </a:r>
            <a:r>
              <a:rPr lang="en-US" dirty="0">
                <a:solidFill>
                  <a:schemeClr val="tx1"/>
                </a:solidFill>
              </a:rPr>
              <a:t> = 0, 1, </a:t>
            </a:r>
            <a:r>
              <a:rPr lang="ru-RU" dirty="0">
                <a:solidFill>
                  <a:schemeClr val="tx1"/>
                </a:solidFill>
              </a:rPr>
              <a:t>. . ,</a:t>
            </a:r>
            <a:r>
              <a:rPr lang="en-US" dirty="0" smtClean="0">
                <a:solidFill>
                  <a:schemeClr val="tx1"/>
                </a:solidFill>
              </a:rPr>
              <a:t>M-1</a:t>
            </a:r>
            <a:r>
              <a:rPr lang="en-US" dirty="0" smtClean="0">
                <a:solidFill>
                  <a:schemeClr val="tx1"/>
                </a:solidFill>
              </a:rPr>
              <a:t> </a:t>
            </a:r>
            <a:r>
              <a:rPr lang="ru-RU" dirty="0" err="1" smtClean="0">
                <a:solidFill>
                  <a:schemeClr val="tx1"/>
                </a:solidFill>
              </a:rPr>
              <a:t>әр</a:t>
            </a:r>
            <a:r>
              <a:rPr lang="ru-RU" dirty="0" smtClean="0">
                <a:solidFill>
                  <a:schemeClr val="tx1"/>
                </a:solidFill>
              </a:rPr>
              <a:t> </a:t>
            </a:r>
            <a:r>
              <a:rPr lang="ru-RU" dirty="0" err="1">
                <a:solidFill>
                  <a:schemeClr val="tx1"/>
                </a:solidFill>
              </a:rPr>
              <a:t>түрлі</a:t>
            </a:r>
            <a:r>
              <a:rPr lang="ru-RU" dirty="0">
                <a:solidFill>
                  <a:schemeClr val="tx1"/>
                </a:solidFill>
              </a:rPr>
              <a:t> </a:t>
            </a:r>
            <a:r>
              <a:rPr lang="ru-RU" dirty="0" err="1">
                <a:solidFill>
                  <a:schemeClr val="tx1"/>
                </a:solidFill>
              </a:rPr>
              <a:t>толқын</a:t>
            </a:r>
            <a:r>
              <a:rPr lang="ru-RU" dirty="0">
                <a:solidFill>
                  <a:schemeClr val="tx1"/>
                </a:solidFill>
              </a:rPr>
              <a:t> </a:t>
            </a:r>
            <a:r>
              <a:rPr lang="ru-RU" dirty="0" err="1">
                <a:solidFill>
                  <a:schemeClr val="tx1"/>
                </a:solidFill>
              </a:rPr>
              <a:t>пішіндерін</a:t>
            </a:r>
            <a:r>
              <a:rPr lang="ru-RU" dirty="0">
                <a:solidFill>
                  <a:schemeClr val="tx1"/>
                </a:solidFill>
              </a:rPr>
              <a:t> </a:t>
            </a:r>
            <a:r>
              <a:rPr lang="ru-RU" dirty="0" err="1">
                <a:solidFill>
                  <a:schemeClr val="tx1"/>
                </a:solidFill>
              </a:rPr>
              <a:t>қолдану</a:t>
            </a:r>
            <a:r>
              <a:rPr lang="ru-RU" dirty="0">
                <a:solidFill>
                  <a:schemeClr val="tx1"/>
                </a:solidFill>
              </a:rPr>
              <a:t> </a:t>
            </a:r>
            <a:r>
              <a:rPr lang="ru-RU" dirty="0" err="1">
                <a:solidFill>
                  <a:schemeClr val="tx1"/>
                </a:solidFill>
              </a:rPr>
              <a:t>арқылы</a:t>
            </a:r>
            <a:r>
              <a:rPr lang="ru-RU" dirty="0">
                <a:solidFill>
                  <a:schemeClr val="tx1"/>
                </a:solidFill>
              </a:rPr>
              <a:t> </a:t>
            </a:r>
            <a:r>
              <a:rPr lang="ru-RU" dirty="0" err="1">
                <a:solidFill>
                  <a:schemeClr val="tx1"/>
                </a:solidFill>
              </a:rPr>
              <a:t>бір</a:t>
            </a:r>
            <a:r>
              <a:rPr lang="ru-RU" dirty="0">
                <a:solidFill>
                  <a:schemeClr val="tx1"/>
                </a:solidFill>
              </a:rPr>
              <a:t> </a:t>
            </a:r>
            <a:r>
              <a:rPr lang="ru-RU" dirty="0" err="1">
                <a:solidFill>
                  <a:schemeClr val="tx1"/>
                </a:solidFill>
              </a:rPr>
              <a:t>уақытта</a:t>
            </a:r>
            <a:r>
              <a:rPr lang="ru-RU" dirty="0">
                <a:solidFill>
                  <a:schemeClr val="tx1"/>
                </a:solidFill>
              </a:rPr>
              <a:t> </a:t>
            </a:r>
            <a:r>
              <a:rPr lang="en-US" dirty="0">
                <a:solidFill>
                  <a:schemeClr val="tx1"/>
                </a:solidFill>
              </a:rPr>
              <a:t>2</a:t>
            </a:r>
            <a:r>
              <a:rPr lang="en-US" baseline="30000" dirty="0">
                <a:solidFill>
                  <a:schemeClr val="tx1"/>
                </a:solidFill>
              </a:rPr>
              <a:t>b</a:t>
            </a:r>
            <a:r>
              <a:rPr lang="en-US" dirty="0">
                <a:solidFill>
                  <a:schemeClr val="tx1"/>
                </a:solidFill>
              </a:rPr>
              <a:t> </a:t>
            </a:r>
            <a:r>
              <a:rPr lang="ru-RU" dirty="0" err="1">
                <a:solidFill>
                  <a:schemeClr val="tx1"/>
                </a:solidFill>
              </a:rPr>
              <a:t>ықтимал</a:t>
            </a:r>
            <a:r>
              <a:rPr lang="ru-RU" dirty="0">
                <a:solidFill>
                  <a:schemeClr val="tx1"/>
                </a:solidFill>
              </a:rPr>
              <a:t> </a:t>
            </a:r>
            <a:r>
              <a:rPr lang="en-US" dirty="0">
                <a:solidFill>
                  <a:schemeClr val="tx1"/>
                </a:solidFill>
              </a:rPr>
              <a:t>b-</a:t>
            </a:r>
            <a:r>
              <a:rPr lang="ru-RU" dirty="0" err="1">
                <a:solidFill>
                  <a:schemeClr val="tx1"/>
                </a:solidFill>
              </a:rPr>
              <a:t>биттік</a:t>
            </a:r>
            <a:r>
              <a:rPr lang="ru-RU" dirty="0">
                <a:solidFill>
                  <a:schemeClr val="tx1"/>
                </a:solidFill>
              </a:rPr>
              <a:t> </a:t>
            </a:r>
            <a:r>
              <a:rPr lang="ru-RU" dirty="0" err="1">
                <a:solidFill>
                  <a:schemeClr val="tx1"/>
                </a:solidFill>
              </a:rPr>
              <a:t>тізбектердің</a:t>
            </a:r>
            <a:r>
              <a:rPr lang="ru-RU" dirty="0">
                <a:solidFill>
                  <a:schemeClr val="tx1"/>
                </a:solidFill>
              </a:rPr>
              <a:t> </a:t>
            </a:r>
            <a:r>
              <a:rPr lang="ru-RU" dirty="0" err="1">
                <a:solidFill>
                  <a:schemeClr val="tx1"/>
                </a:solidFill>
              </a:rPr>
              <a:t>әрқайсысы</a:t>
            </a:r>
            <a:r>
              <a:rPr lang="ru-RU" dirty="0">
                <a:solidFill>
                  <a:schemeClr val="tx1"/>
                </a:solidFill>
              </a:rPr>
              <a:t> </a:t>
            </a:r>
            <a:r>
              <a:rPr lang="ru-RU" dirty="0" err="1">
                <a:solidFill>
                  <a:schemeClr val="tx1"/>
                </a:solidFill>
              </a:rPr>
              <a:t>үшін</a:t>
            </a:r>
            <a:r>
              <a:rPr lang="ru-RU" dirty="0">
                <a:solidFill>
                  <a:schemeClr val="tx1"/>
                </a:solidFill>
              </a:rPr>
              <a:t> </a:t>
            </a:r>
            <a:r>
              <a:rPr lang="ru-RU" dirty="0" err="1">
                <a:solidFill>
                  <a:schemeClr val="tx1"/>
                </a:solidFill>
              </a:rPr>
              <a:t>бір</a:t>
            </a:r>
            <a:r>
              <a:rPr lang="ru-RU" dirty="0">
                <a:solidFill>
                  <a:schemeClr val="tx1"/>
                </a:solidFill>
              </a:rPr>
              <a:t> </a:t>
            </a:r>
            <a:r>
              <a:rPr lang="ru-RU" dirty="0" err="1">
                <a:solidFill>
                  <a:schemeClr val="tx1"/>
                </a:solidFill>
              </a:rPr>
              <a:t>толқын</a:t>
            </a:r>
            <a:r>
              <a:rPr lang="ru-RU" dirty="0">
                <a:solidFill>
                  <a:schemeClr val="tx1"/>
                </a:solidFill>
              </a:rPr>
              <a:t> </a:t>
            </a:r>
            <a:r>
              <a:rPr lang="ru-RU" dirty="0" err="1" smtClean="0">
                <a:solidFill>
                  <a:schemeClr val="tx1"/>
                </a:solidFill>
              </a:rPr>
              <a:t>формасы</a:t>
            </a:r>
            <a:r>
              <a:rPr lang="ru-RU" dirty="0" smtClean="0">
                <a:solidFill>
                  <a:schemeClr val="tx1"/>
                </a:solidFill>
              </a:rPr>
              <a:t> </a:t>
            </a:r>
            <a:r>
              <a:rPr lang="ru-RU" dirty="0" err="1" smtClean="0">
                <a:solidFill>
                  <a:schemeClr val="tx1"/>
                </a:solidFill>
              </a:rPr>
              <a:t>кодталған</a:t>
            </a:r>
            <a:r>
              <a:rPr lang="ru-RU" dirty="0" smtClean="0">
                <a:solidFill>
                  <a:schemeClr val="tx1"/>
                </a:solidFill>
              </a:rPr>
              <a:t> </a:t>
            </a:r>
            <a:r>
              <a:rPr lang="ru-RU" dirty="0" err="1">
                <a:solidFill>
                  <a:schemeClr val="tx1"/>
                </a:solidFill>
              </a:rPr>
              <a:t>ақпараттық</a:t>
            </a:r>
            <a:r>
              <a:rPr lang="ru-RU" dirty="0">
                <a:solidFill>
                  <a:schemeClr val="tx1"/>
                </a:solidFill>
              </a:rPr>
              <a:t> </a:t>
            </a:r>
            <a:r>
              <a:rPr lang="ru-RU" dirty="0" err="1">
                <a:solidFill>
                  <a:schemeClr val="tx1"/>
                </a:solidFill>
              </a:rPr>
              <a:t>биттерді</a:t>
            </a:r>
            <a:r>
              <a:rPr lang="ru-RU" dirty="0">
                <a:solidFill>
                  <a:schemeClr val="tx1"/>
                </a:solidFill>
              </a:rPr>
              <a:t> </a:t>
            </a:r>
            <a:r>
              <a:rPr lang="ru-RU" dirty="0" err="1">
                <a:solidFill>
                  <a:schemeClr val="tx1"/>
                </a:solidFill>
              </a:rPr>
              <a:t>жібере</a:t>
            </a:r>
            <a:r>
              <a:rPr lang="ru-RU" dirty="0">
                <a:solidFill>
                  <a:schemeClr val="tx1"/>
                </a:solidFill>
              </a:rPr>
              <a:t> </a:t>
            </a:r>
            <a:r>
              <a:rPr lang="ru-RU" dirty="0" err="1" smtClean="0">
                <a:solidFill>
                  <a:schemeClr val="tx1"/>
                </a:solidFill>
              </a:rPr>
              <a:t>алады</a:t>
            </a:r>
            <a:r>
              <a:rPr lang="ru-RU" dirty="0" smtClean="0">
                <a:solidFill>
                  <a:schemeClr val="tx1"/>
                </a:solidFill>
              </a:rPr>
              <a:t>. </a:t>
            </a:r>
            <a:r>
              <a:rPr lang="ru-RU" dirty="0" err="1">
                <a:solidFill>
                  <a:schemeClr val="tx1"/>
                </a:solidFill>
              </a:rPr>
              <a:t>Біз</a:t>
            </a:r>
            <a:r>
              <a:rPr lang="ru-RU" dirty="0">
                <a:solidFill>
                  <a:schemeClr val="tx1"/>
                </a:solidFill>
              </a:rPr>
              <a:t> </a:t>
            </a:r>
            <a:r>
              <a:rPr lang="ru-RU" dirty="0" err="1" smtClean="0">
                <a:solidFill>
                  <a:schemeClr val="tx1"/>
                </a:solidFill>
              </a:rPr>
              <a:t>бұны</a:t>
            </a:r>
            <a:r>
              <a:rPr lang="ru-RU" dirty="0" smtClean="0">
                <a:solidFill>
                  <a:schemeClr val="tx1"/>
                </a:solidFill>
              </a:rPr>
              <a:t> </a:t>
            </a:r>
            <a:r>
              <a:rPr lang="en-US" dirty="0" smtClean="0">
                <a:solidFill>
                  <a:schemeClr val="tx1"/>
                </a:solidFill>
              </a:rPr>
              <a:t>M-</a:t>
            </a:r>
            <a:r>
              <a:rPr lang="en-US" dirty="0" smtClean="0">
                <a:solidFill>
                  <a:schemeClr val="tx1"/>
                </a:solidFill>
              </a:rPr>
              <a:t>өлшемді</a:t>
            </a:r>
            <a:r>
              <a:rPr lang="en-US" dirty="0" smtClean="0">
                <a:solidFill>
                  <a:schemeClr val="tx1"/>
                </a:solidFill>
              </a:rPr>
              <a:t> </a:t>
            </a:r>
            <a:r>
              <a:rPr lang="ru-RU" dirty="0" smtClean="0">
                <a:solidFill>
                  <a:schemeClr val="tx1"/>
                </a:solidFill>
              </a:rPr>
              <a:t>модуляция </a:t>
            </a:r>
            <a:r>
              <a:rPr lang="ru-RU" dirty="0" err="1">
                <a:solidFill>
                  <a:schemeClr val="tx1"/>
                </a:solidFill>
              </a:rPr>
              <a:t>деп</a:t>
            </a:r>
            <a:r>
              <a:rPr lang="ru-RU" dirty="0">
                <a:solidFill>
                  <a:schemeClr val="tx1"/>
                </a:solidFill>
              </a:rPr>
              <a:t> </a:t>
            </a:r>
            <a:r>
              <a:rPr lang="ru-RU" dirty="0" err="1">
                <a:solidFill>
                  <a:schemeClr val="tx1"/>
                </a:solidFill>
              </a:rPr>
              <a:t>атаймыз</a:t>
            </a:r>
            <a:r>
              <a:rPr lang="ru-RU" dirty="0">
                <a:solidFill>
                  <a:schemeClr val="tx1"/>
                </a:solidFill>
              </a:rPr>
              <a:t> (</a:t>
            </a:r>
            <a:r>
              <a:rPr lang="en-US" dirty="0" smtClean="0">
                <a:solidFill>
                  <a:schemeClr val="tx1"/>
                </a:solidFill>
              </a:rPr>
              <a:t>M&gt;2</a:t>
            </a:r>
            <a:r>
              <a:rPr lang="en-US" dirty="0">
                <a:solidFill>
                  <a:schemeClr val="tx1"/>
                </a:solidFill>
              </a:rPr>
              <a:t>). </a:t>
            </a:r>
            <a:r>
              <a:rPr lang="ru-RU" dirty="0" err="1" smtClean="0">
                <a:solidFill>
                  <a:schemeClr val="tx1"/>
                </a:solidFill>
              </a:rPr>
              <a:t>Модуляторға</a:t>
            </a:r>
            <a:r>
              <a:rPr lang="ru-RU" dirty="0" smtClean="0">
                <a:solidFill>
                  <a:schemeClr val="tx1"/>
                </a:solidFill>
              </a:rPr>
              <a:t> </a:t>
            </a:r>
            <a:r>
              <a:rPr lang="ru-RU" dirty="0" err="1">
                <a:solidFill>
                  <a:schemeClr val="tx1"/>
                </a:solidFill>
              </a:rPr>
              <a:t>әр</a:t>
            </a:r>
            <a:r>
              <a:rPr lang="ru-RU" dirty="0">
                <a:solidFill>
                  <a:schemeClr val="tx1"/>
                </a:solidFill>
              </a:rPr>
              <a:t> </a:t>
            </a:r>
            <a:r>
              <a:rPr lang="en-US" dirty="0" err="1">
                <a:solidFill>
                  <a:schemeClr val="tx1"/>
                </a:solidFill>
              </a:rPr>
              <a:t>b/R</a:t>
            </a:r>
            <a:r>
              <a:rPr lang="en-US" dirty="0">
                <a:solidFill>
                  <a:schemeClr val="tx1"/>
                </a:solidFill>
              </a:rPr>
              <a:t> </a:t>
            </a:r>
            <a:r>
              <a:rPr lang="ru-RU" dirty="0">
                <a:solidFill>
                  <a:schemeClr val="tx1"/>
                </a:solidFill>
              </a:rPr>
              <a:t>секунд </a:t>
            </a:r>
            <a:r>
              <a:rPr lang="ru-RU" dirty="0" err="1">
                <a:solidFill>
                  <a:schemeClr val="tx1"/>
                </a:solidFill>
              </a:rPr>
              <a:t>сайын</a:t>
            </a:r>
            <a:r>
              <a:rPr lang="ru-RU" dirty="0">
                <a:solidFill>
                  <a:schemeClr val="tx1"/>
                </a:solidFill>
              </a:rPr>
              <a:t> </a:t>
            </a:r>
            <a:r>
              <a:rPr lang="ru-RU" dirty="0" err="1">
                <a:solidFill>
                  <a:schemeClr val="tx1"/>
                </a:solidFill>
              </a:rPr>
              <a:t>жаңа</a:t>
            </a:r>
            <a:r>
              <a:rPr lang="ru-RU" dirty="0">
                <a:solidFill>
                  <a:schemeClr val="tx1"/>
                </a:solidFill>
              </a:rPr>
              <a:t> </a:t>
            </a:r>
            <a:r>
              <a:rPr lang="en-US" dirty="0">
                <a:solidFill>
                  <a:schemeClr val="tx1"/>
                </a:solidFill>
              </a:rPr>
              <a:t>b-</a:t>
            </a:r>
            <a:r>
              <a:rPr lang="ru-RU" dirty="0" err="1">
                <a:solidFill>
                  <a:schemeClr val="tx1"/>
                </a:solidFill>
              </a:rPr>
              <a:t>биттік</a:t>
            </a:r>
            <a:r>
              <a:rPr lang="ru-RU" dirty="0">
                <a:solidFill>
                  <a:schemeClr val="tx1"/>
                </a:solidFill>
              </a:rPr>
              <a:t> </a:t>
            </a:r>
            <a:r>
              <a:rPr lang="ru-RU" dirty="0" err="1">
                <a:solidFill>
                  <a:schemeClr val="tx1"/>
                </a:solidFill>
              </a:rPr>
              <a:t>реттілік</a:t>
            </a:r>
            <a:r>
              <a:rPr lang="ru-RU" dirty="0">
                <a:solidFill>
                  <a:schemeClr val="tx1"/>
                </a:solidFill>
              </a:rPr>
              <a:t> </a:t>
            </a:r>
            <a:r>
              <a:rPr lang="ru-RU" dirty="0" err="1">
                <a:solidFill>
                  <a:schemeClr val="tx1"/>
                </a:solidFill>
              </a:rPr>
              <a:t>кіретінін</a:t>
            </a:r>
            <a:r>
              <a:rPr lang="ru-RU" dirty="0">
                <a:solidFill>
                  <a:schemeClr val="tx1"/>
                </a:solidFill>
              </a:rPr>
              <a:t> </a:t>
            </a:r>
            <a:r>
              <a:rPr lang="ru-RU" dirty="0" err="1" smtClean="0">
                <a:solidFill>
                  <a:schemeClr val="tx1"/>
                </a:solidFill>
              </a:rPr>
              <a:t>ескеру</a:t>
            </a:r>
            <a:r>
              <a:rPr lang="ru-RU" dirty="0" smtClean="0">
                <a:solidFill>
                  <a:schemeClr val="tx1"/>
                </a:solidFill>
              </a:rPr>
              <a:t> </a:t>
            </a:r>
            <a:r>
              <a:rPr lang="ru-RU" dirty="0" err="1" smtClean="0">
                <a:solidFill>
                  <a:schemeClr val="tx1"/>
                </a:solidFill>
              </a:rPr>
              <a:t>керек</a:t>
            </a:r>
            <a:r>
              <a:rPr lang="ru-RU" dirty="0" smtClean="0">
                <a:solidFill>
                  <a:schemeClr val="tx1"/>
                </a:solidFill>
              </a:rPr>
              <a:t>.</a:t>
            </a:r>
            <a:endParaRPr lang="en-US"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l" rtl="0"/>
            <a:r>
              <a:rPr lang="en-US" b="1" dirty="0" smtClean="0">
                <a:solidFill>
                  <a:schemeClr val="tx1"/>
                </a:solidFill>
              </a:rPr>
              <a:t>Сандық</a:t>
            </a:r>
            <a:r>
              <a:rPr lang="en-US" b="1" dirty="0" smtClean="0">
                <a:solidFill>
                  <a:schemeClr val="tx1"/>
                </a:solidFill>
              </a:rPr>
              <a:t> </a:t>
            </a:r>
            <a:r>
              <a:rPr lang="en-US" b="1" dirty="0">
                <a:solidFill>
                  <a:schemeClr val="tx1"/>
                </a:solidFill>
              </a:rPr>
              <a:t>байланыс жүйесіндегі дискретті хабарламалар мен сигналдар.</a:t>
            </a:r>
            <a:endParaRPr lang="en-US" b="1"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981" y="1295400"/>
            <a:ext cx="8802809"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7467600" y="2286000"/>
            <a:ext cx="1364156" cy="369332"/>
          </a:xfrm>
          <a:prstGeom prst="rect">
            <a:avLst/>
          </a:prstGeom>
        </p:spPr>
        <p:txBody>
          <a:bodyPr wrap="none">
            <a:spAutoFit/>
          </a:bodyPr>
          <a:lstStyle/>
          <a:p>
            <a:pPr algn="l" rtl="0"/>
            <a:r>
              <a:rPr lang="en-US" dirty="0"/>
              <a:t>хабарлама</a:t>
            </a:r>
            <a:endParaRPr lang="ru-RU" dirty="0"/>
          </a:p>
        </p:txBody>
      </p:sp>
      <p:sp>
        <p:nvSpPr>
          <p:cNvPr id="4" name="Прямоугольник 3"/>
          <p:cNvSpPr/>
          <p:nvPr/>
        </p:nvSpPr>
        <p:spPr>
          <a:xfrm>
            <a:off x="6537488" y="3244334"/>
            <a:ext cx="1846468" cy="369332"/>
          </a:xfrm>
          <a:prstGeom prst="rect">
            <a:avLst/>
          </a:prstGeom>
        </p:spPr>
        <p:txBody>
          <a:bodyPr wrap="none">
            <a:spAutoFit/>
          </a:bodyPr>
          <a:lstStyle/>
          <a:p>
            <a:pPr algn="l" rtl="0"/>
            <a:r>
              <a:rPr lang="en-US" dirty="0"/>
              <a:t>модуляциялық сигнал</a:t>
            </a:r>
            <a:endParaRPr lang="ru-RU" dirty="0"/>
          </a:p>
        </p:txBody>
      </p:sp>
      <p:sp>
        <p:nvSpPr>
          <p:cNvPr id="6" name="Прямоугольник 5"/>
          <p:cNvSpPr/>
          <p:nvPr/>
        </p:nvSpPr>
        <p:spPr>
          <a:xfrm>
            <a:off x="5309203" y="4343400"/>
            <a:ext cx="2456570" cy="369332"/>
          </a:xfrm>
          <a:prstGeom prst="rect">
            <a:avLst/>
          </a:prstGeom>
        </p:spPr>
        <p:txBody>
          <a:bodyPr wrap="none">
            <a:spAutoFit/>
          </a:bodyPr>
          <a:lstStyle/>
          <a:p>
            <a:pPr algn="l" rtl="0"/>
            <a:r>
              <a:rPr lang="en-US" dirty="0"/>
              <a:t>модулятордың шығыс сигналы</a:t>
            </a:r>
            <a:endParaRPr lang="ru-RU" dirty="0"/>
          </a:p>
        </p:txBody>
      </p:sp>
      <p:sp>
        <p:nvSpPr>
          <p:cNvPr id="7" name="Прямоугольник 6"/>
          <p:cNvSpPr/>
          <p:nvPr/>
        </p:nvSpPr>
        <p:spPr>
          <a:xfrm>
            <a:off x="5081384" y="6183868"/>
            <a:ext cx="2684389" cy="369332"/>
          </a:xfrm>
          <a:prstGeom prst="rect">
            <a:avLst/>
          </a:prstGeom>
        </p:spPr>
        <p:txBody>
          <a:bodyPr wrap="none">
            <a:spAutoFit/>
          </a:bodyPr>
          <a:lstStyle/>
          <a:p>
            <a:pPr algn="l" rtl="0"/>
            <a:r>
              <a:rPr lang="en-US" dirty="0"/>
              <a:t>сигнал қабылдағыштың кірісінде</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l" rtl="0"/>
            <a:endParaRPr lang="en-US" b="1" dirty="0" smtClean="0">
              <a:solidFill>
                <a:schemeClr val="tx1"/>
              </a:solidFill>
            </a:endParaRPr>
          </a:p>
          <a:p>
            <a:pPr algn="l" rtl="0"/>
            <a:endParaRPr lang="en-US" b="1" dirty="0">
              <a:solidFill>
                <a:schemeClr val="tx1"/>
              </a:solidFill>
            </a:endParaRPr>
          </a:p>
          <a:p>
            <a:pPr algn="l" rtl="0"/>
            <a:endParaRPr lang="en-US" b="1" dirty="0" smtClean="0">
              <a:solidFill>
                <a:schemeClr val="tx1"/>
              </a:solidFill>
            </a:endParaRPr>
          </a:p>
          <a:p>
            <a:pPr algn="l" rtl="0"/>
            <a:endParaRPr lang="en-US" b="1" dirty="0">
              <a:solidFill>
                <a:schemeClr val="tx1"/>
              </a:solidFill>
            </a:endParaRPr>
          </a:p>
          <a:p>
            <a:pPr algn="l" rtl="0"/>
            <a:endParaRPr lang="en-US" b="1" dirty="0" smtClean="0">
              <a:solidFill>
                <a:schemeClr val="tx1"/>
              </a:solidFill>
            </a:endParaRPr>
          </a:p>
          <a:p>
            <a:pPr algn="l" rtl="0"/>
            <a:endParaRPr lang="en-US" b="1" dirty="0">
              <a:solidFill>
                <a:schemeClr val="tx1"/>
              </a:solidFill>
            </a:endParaRPr>
          </a:p>
          <a:p>
            <a:pPr algn="l" rtl="0"/>
            <a:endParaRPr lang="en-US" b="1"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304800"/>
            <a:ext cx="8649419"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562600" y="1093232"/>
            <a:ext cx="2693814" cy="369332"/>
          </a:xfrm>
          <a:prstGeom prst="rect">
            <a:avLst/>
          </a:prstGeom>
        </p:spPr>
        <p:txBody>
          <a:bodyPr wrap="none">
            <a:spAutoFit/>
          </a:bodyPr>
          <a:lstStyle/>
          <a:p>
            <a:pPr algn="l" rtl="0"/>
            <a:r>
              <a:rPr lang="en-US" dirty="0"/>
              <a:t>демодулятордың шығыс сигналы</a:t>
            </a:r>
            <a:endParaRPr lang="ru-RU" dirty="0"/>
          </a:p>
        </p:txBody>
      </p:sp>
      <p:sp>
        <p:nvSpPr>
          <p:cNvPr id="4" name="Прямоугольник 3"/>
          <p:cNvSpPr/>
          <p:nvPr/>
        </p:nvSpPr>
        <p:spPr>
          <a:xfrm>
            <a:off x="226141" y="3440894"/>
            <a:ext cx="8651877" cy="2862322"/>
          </a:xfrm>
          <a:prstGeom prst="rect">
            <a:avLst/>
          </a:prstGeom>
        </p:spPr>
        <p:txBody>
          <a:bodyPr wrap="square">
            <a:spAutoFit/>
          </a:bodyPr>
          <a:lstStyle/>
          <a:p>
            <a:pPr algn="l" rtl="0"/>
            <a:r>
              <a:rPr lang="en-US" sz="3600" dirty="0"/>
              <a:t>Қабылдағыш кірісінің сигналын a түрінде беруге </a:t>
            </a:r>
            <a:r>
              <a:rPr lang="en-US" sz="3600" dirty="0" err="1"/>
              <a:t>болады</a:t>
            </a:r>
            <a:r>
              <a:rPr lang="en-US" sz="3600" dirty="0"/>
              <a:t> </a:t>
            </a:r>
            <a:endParaRPr lang="en-US" sz="3600" dirty="0" smtClean="0"/>
          </a:p>
          <a:p>
            <a:pPr algn="ctr" rtl="0"/>
            <a:r>
              <a:rPr lang="en-US" sz="3600" dirty="0" smtClean="0"/>
              <a:t>z </a:t>
            </a:r>
            <a:r>
              <a:rPr lang="en-US" sz="3600" dirty="0"/>
              <a:t>(</a:t>
            </a:r>
            <a:r>
              <a:rPr lang="en-US" sz="3600" dirty="0" smtClean="0"/>
              <a:t>t) = u (t)+n (t), </a:t>
            </a:r>
            <a:r>
              <a:rPr lang="en-US" sz="3600" dirty="0"/>
              <a:t>(1</a:t>
            </a:r>
            <a:r>
              <a:rPr lang="en-US" sz="3600" dirty="0" smtClean="0"/>
              <a:t>)</a:t>
            </a:r>
            <a:endParaRPr lang="en-US" sz="3600" dirty="0" smtClean="0"/>
          </a:p>
          <a:p>
            <a:pPr algn="l" rtl="0"/>
            <a:r>
              <a:rPr lang="en-US" sz="3600" dirty="0" smtClean="0"/>
              <a:t>Мұнда </a:t>
            </a:r>
            <a:r>
              <a:rPr lang="en-US" sz="3600" dirty="0" smtClean="0"/>
              <a:t>u</a:t>
            </a:r>
            <a:r>
              <a:rPr lang="en-US" sz="3600" dirty="0" smtClean="0"/>
              <a:t>(t) </a:t>
            </a:r>
            <a:r>
              <a:rPr lang="en-US" sz="3600" dirty="0"/>
              <a:t>- қабылдағыштың кірісіндегі пайдалы сигнал, </a:t>
            </a:r>
            <a:r>
              <a:rPr lang="en-US" sz="3600" dirty="0" smtClean="0"/>
              <a:t>n </a:t>
            </a:r>
            <a:r>
              <a:rPr lang="en-US" sz="3600" dirty="0" smtClean="0"/>
              <a:t>(t) </a:t>
            </a:r>
            <a:r>
              <a:rPr lang="en-US" sz="3600" dirty="0"/>
              <a:t>- бұл </a:t>
            </a:r>
            <a:r>
              <a:rPr lang="en-US" sz="3600" dirty="0" err="1"/>
              <a:t>аддитивті</a:t>
            </a:r>
            <a:r>
              <a:rPr lang="en-US" sz="3600" dirty="0"/>
              <a:t> </a:t>
            </a:r>
            <a:r>
              <a:rPr lang="en-US" sz="3600" dirty="0" err="1" smtClean="0"/>
              <a:t>шу</a:t>
            </a:r>
            <a:r>
              <a:rPr lang="ru-RU" sz="3600" dirty="0" err="1" smtClean="0"/>
              <a:t>ыл</a:t>
            </a:r>
            <a:r>
              <a:rPr lang="en-US" sz="3600" dirty="0" smtClean="0"/>
              <a:t>.</a:t>
            </a:r>
            <a:endParaRPr lang="ru-RU"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just"/>
            <a:r>
              <a:rPr lang="ru-RU" dirty="0" err="1" smtClean="0">
                <a:solidFill>
                  <a:schemeClr val="tx1"/>
                </a:solidFill>
              </a:rPr>
              <a:t>Санды</a:t>
            </a:r>
            <a:r>
              <a:rPr lang="en-US" dirty="0" smtClean="0">
                <a:solidFill>
                  <a:schemeClr val="tx1"/>
                </a:solidFill>
              </a:rPr>
              <a:t>қ</a:t>
            </a:r>
            <a:r>
              <a:rPr lang="ru-RU" dirty="0" smtClean="0">
                <a:solidFill>
                  <a:schemeClr val="tx1"/>
                </a:solidFill>
              </a:rPr>
              <a:t> </a:t>
            </a:r>
            <a:r>
              <a:rPr lang="ru-RU" dirty="0" err="1">
                <a:solidFill>
                  <a:schemeClr val="tx1"/>
                </a:solidFill>
              </a:rPr>
              <a:t>байланыс</a:t>
            </a:r>
            <a:r>
              <a:rPr lang="ru-RU" dirty="0">
                <a:solidFill>
                  <a:schemeClr val="tx1"/>
                </a:solidFill>
              </a:rPr>
              <a:t> </a:t>
            </a:r>
            <a:r>
              <a:rPr lang="ru-RU" dirty="0" err="1">
                <a:solidFill>
                  <a:schemeClr val="tx1"/>
                </a:solidFill>
              </a:rPr>
              <a:t>жүйесін</a:t>
            </a:r>
            <a:r>
              <a:rPr lang="ru-RU" dirty="0">
                <a:solidFill>
                  <a:schemeClr val="tx1"/>
                </a:solidFill>
              </a:rPr>
              <a:t> </a:t>
            </a:r>
            <a:r>
              <a:rPr lang="ru-RU" dirty="0" err="1">
                <a:solidFill>
                  <a:schemeClr val="tx1"/>
                </a:solidFill>
              </a:rPr>
              <a:t>қабылдаған</a:t>
            </a:r>
            <a:r>
              <a:rPr lang="ru-RU" dirty="0">
                <a:solidFill>
                  <a:schemeClr val="tx1"/>
                </a:solidFill>
              </a:rPr>
              <a:t> </a:t>
            </a:r>
            <a:r>
              <a:rPr lang="ru-RU" dirty="0" err="1">
                <a:solidFill>
                  <a:schemeClr val="tx1"/>
                </a:solidFill>
              </a:rPr>
              <a:t>кезде</a:t>
            </a:r>
            <a:r>
              <a:rPr lang="ru-RU" dirty="0">
                <a:solidFill>
                  <a:schemeClr val="tx1"/>
                </a:solidFill>
              </a:rPr>
              <a:t>, </a:t>
            </a:r>
            <a:r>
              <a:rPr lang="ru-RU" dirty="0" err="1" smtClean="0">
                <a:solidFill>
                  <a:schemeClr val="tx1"/>
                </a:solidFill>
              </a:rPr>
              <a:t>сандық</a:t>
            </a:r>
            <a:r>
              <a:rPr lang="ru-RU" dirty="0" smtClean="0">
                <a:solidFill>
                  <a:schemeClr val="tx1"/>
                </a:solidFill>
              </a:rPr>
              <a:t> </a:t>
            </a:r>
            <a:r>
              <a:rPr lang="ru-RU" dirty="0">
                <a:solidFill>
                  <a:schemeClr val="tx1"/>
                </a:solidFill>
              </a:rPr>
              <a:t>демодулятор </a:t>
            </a:r>
            <a:r>
              <a:rPr lang="ru-RU" dirty="0" err="1">
                <a:solidFill>
                  <a:schemeClr val="tx1"/>
                </a:solidFill>
              </a:rPr>
              <a:t>арнаның</a:t>
            </a:r>
            <a:r>
              <a:rPr lang="ru-RU" dirty="0">
                <a:solidFill>
                  <a:schemeClr val="tx1"/>
                </a:solidFill>
              </a:rPr>
              <a:t> </a:t>
            </a:r>
            <a:r>
              <a:rPr lang="ru-RU" dirty="0" err="1">
                <a:solidFill>
                  <a:schemeClr val="tx1"/>
                </a:solidFill>
              </a:rPr>
              <a:t>зақымдалған</a:t>
            </a:r>
            <a:r>
              <a:rPr lang="ru-RU" dirty="0">
                <a:solidFill>
                  <a:schemeClr val="tx1"/>
                </a:solidFill>
              </a:rPr>
              <a:t> </a:t>
            </a:r>
            <a:r>
              <a:rPr lang="ru-RU" dirty="0" err="1">
                <a:solidFill>
                  <a:schemeClr val="tx1"/>
                </a:solidFill>
              </a:rPr>
              <a:t>толқын</a:t>
            </a:r>
            <a:r>
              <a:rPr lang="ru-RU" dirty="0">
                <a:solidFill>
                  <a:schemeClr val="tx1"/>
                </a:solidFill>
              </a:rPr>
              <a:t> </a:t>
            </a:r>
            <a:r>
              <a:rPr lang="ru-RU" dirty="0" err="1">
                <a:solidFill>
                  <a:schemeClr val="tx1"/>
                </a:solidFill>
              </a:rPr>
              <a:t>түрін</a:t>
            </a:r>
            <a:r>
              <a:rPr lang="ru-RU" dirty="0">
                <a:solidFill>
                  <a:schemeClr val="tx1"/>
                </a:solidFill>
              </a:rPr>
              <a:t> </a:t>
            </a:r>
            <a:r>
              <a:rPr lang="ru-RU" dirty="0" err="1">
                <a:solidFill>
                  <a:schemeClr val="tx1"/>
                </a:solidFill>
              </a:rPr>
              <a:t>өңдейді</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әрбір</a:t>
            </a:r>
            <a:r>
              <a:rPr lang="ru-RU" dirty="0">
                <a:solidFill>
                  <a:schemeClr val="tx1"/>
                </a:solidFill>
              </a:rPr>
              <a:t> </a:t>
            </a:r>
            <a:r>
              <a:rPr lang="ru-RU" dirty="0" err="1">
                <a:solidFill>
                  <a:schemeClr val="tx1"/>
                </a:solidFill>
              </a:rPr>
              <a:t>толқын</a:t>
            </a:r>
            <a:r>
              <a:rPr lang="ru-RU" dirty="0">
                <a:solidFill>
                  <a:schemeClr val="tx1"/>
                </a:solidFill>
              </a:rPr>
              <a:t> </a:t>
            </a:r>
            <a:r>
              <a:rPr lang="ru-RU" dirty="0" err="1">
                <a:solidFill>
                  <a:schemeClr val="tx1"/>
                </a:solidFill>
              </a:rPr>
              <a:t>пішінін</a:t>
            </a:r>
            <a:r>
              <a:rPr lang="ru-RU" dirty="0">
                <a:solidFill>
                  <a:schemeClr val="tx1"/>
                </a:solidFill>
              </a:rPr>
              <a:t> </a:t>
            </a:r>
            <a:r>
              <a:rPr lang="ru-RU" dirty="0" err="1">
                <a:solidFill>
                  <a:schemeClr val="tx1"/>
                </a:solidFill>
              </a:rPr>
              <a:t>берілген</a:t>
            </a:r>
            <a:r>
              <a:rPr lang="ru-RU" dirty="0">
                <a:solidFill>
                  <a:schemeClr val="tx1"/>
                </a:solidFill>
              </a:rPr>
              <a:t> </a:t>
            </a:r>
            <a:r>
              <a:rPr lang="ru-RU" dirty="0" err="1">
                <a:solidFill>
                  <a:schemeClr val="tx1"/>
                </a:solidFill>
              </a:rPr>
              <a:t>деректер</a:t>
            </a:r>
            <a:r>
              <a:rPr lang="ru-RU" dirty="0">
                <a:solidFill>
                  <a:schemeClr val="tx1"/>
                </a:solidFill>
              </a:rPr>
              <a:t> </a:t>
            </a:r>
            <a:r>
              <a:rPr lang="ru-RU" dirty="0" err="1">
                <a:solidFill>
                  <a:schemeClr val="tx1"/>
                </a:solidFill>
              </a:rPr>
              <a:t>символының</a:t>
            </a:r>
            <a:r>
              <a:rPr lang="ru-RU" dirty="0">
                <a:solidFill>
                  <a:schemeClr val="tx1"/>
                </a:solidFill>
              </a:rPr>
              <a:t> </a:t>
            </a:r>
            <a:r>
              <a:rPr lang="ru-RU" dirty="0" err="1">
                <a:solidFill>
                  <a:schemeClr val="tx1"/>
                </a:solidFill>
              </a:rPr>
              <a:t>бағасын</a:t>
            </a:r>
            <a:r>
              <a:rPr lang="ru-RU" dirty="0">
                <a:solidFill>
                  <a:schemeClr val="tx1"/>
                </a:solidFill>
              </a:rPr>
              <a:t> </a:t>
            </a:r>
            <a:r>
              <a:rPr lang="ru-RU" dirty="0" err="1">
                <a:solidFill>
                  <a:schemeClr val="tx1"/>
                </a:solidFill>
              </a:rPr>
              <a:t>білдіретін</a:t>
            </a:r>
            <a:r>
              <a:rPr lang="ru-RU" dirty="0">
                <a:solidFill>
                  <a:schemeClr val="tx1"/>
                </a:solidFill>
              </a:rPr>
              <a:t> </a:t>
            </a:r>
            <a:r>
              <a:rPr lang="ru-RU" dirty="0" err="1">
                <a:solidFill>
                  <a:schemeClr val="tx1"/>
                </a:solidFill>
              </a:rPr>
              <a:t>бір</a:t>
            </a:r>
            <a:r>
              <a:rPr lang="ru-RU" dirty="0">
                <a:solidFill>
                  <a:schemeClr val="tx1"/>
                </a:solidFill>
              </a:rPr>
              <a:t> </a:t>
            </a:r>
            <a:r>
              <a:rPr lang="ru-RU" dirty="0" err="1">
                <a:solidFill>
                  <a:schemeClr val="tx1"/>
                </a:solidFill>
              </a:rPr>
              <a:t>санға</a:t>
            </a:r>
            <a:r>
              <a:rPr lang="ru-RU" dirty="0">
                <a:solidFill>
                  <a:schemeClr val="tx1"/>
                </a:solidFill>
              </a:rPr>
              <a:t> </a:t>
            </a:r>
            <a:r>
              <a:rPr lang="ru-RU" dirty="0" err="1">
                <a:solidFill>
                  <a:schemeClr val="tx1"/>
                </a:solidFill>
              </a:rPr>
              <a:t>дейін</a:t>
            </a:r>
            <a:r>
              <a:rPr lang="ru-RU" dirty="0">
                <a:solidFill>
                  <a:schemeClr val="tx1"/>
                </a:solidFill>
              </a:rPr>
              <a:t> </a:t>
            </a:r>
            <a:r>
              <a:rPr lang="ru-RU" dirty="0" err="1">
                <a:solidFill>
                  <a:schemeClr val="tx1"/>
                </a:solidFill>
              </a:rPr>
              <a:t>төмендетеді</a:t>
            </a:r>
            <a:r>
              <a:rPr lang="ru-RU" dirty="0">
                <a:solidFill>
                  <a:schemeClr val="tx1"/>
                </a:solidFill>
              </a:rPr>
              <a:t> (</a:t>
            </a:r>
            <a:r>
              <a:rPr lang="ru-RU" dirty="0" err="1">
                <a:solidFill>
                  <a:schemeClr val="tx1"/>
                </a:solidFill>
              </a:rPr>
              <a:t>екілік</a:t>
            </a:r>
            <a:r>
              <a:rPr lang="ru-RU" dirty="0">
                <a:solidFill>
                  <a:schemeClr val="tx1"/>
                </a:solidFill>
              </a:rPr>
              <a:t> </a:t>
            </a:r>
            <a:r>
              <a:rPr lang="ru-RU" dirty="0" err="1">
                <a:solidFill>
                  <a:schemeClr val="tx1"/>
                </a:solidFill>
              </a:rPr>
              <a:t>немесе</a:t>
            </a:r>
            <a:r>
              <a:rPr lang="ru-RU" dirty="0">
                <a:solidFill>
                  <a:schemeClr val="tx1"/>
                </a:solidFill>
              </a:rPr>
              <a:t> </a:t>
            </a:r>
            <a:r>
              <a:rPr lang="ru-RU" dirty="0" smtClean="0">
                <a:solidFill>
                  <a:schemeClr val="tx1"/>
                </a:solidFill>
              </a:rPr>
              <a:t>М-</a:t>
            </a:r>
            <a:r>
              <a:rPr lang="ru-RU" dirty="0" err="1" smtClean="0">
                <a:solidFill>
                  <a:schemeClr val="tx1"/>
                </a:solidFill>
              </a:rPr>
              <a:t>өлшемді</a:t>
            </a:r>
            <a:r>
              <a:rPr lang="ru-RU" dirty="0" smtClean="0">
                <a:solidFill>
                  <a:schemeClr val="tx1"/>
                </a:solidFill>
              </a:rPr>
              <a:t>).</a:t>
            </a:r>
            <a:endParaRPr lang="en-US" b="1"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just" rtl="0"/>
            <a:r>
              <a:rPr lang="en-US" b="1" dirty="0" smtClean="0">
                <a:solidFill>
                  <a:schemeClr val="tx1"/>
                </a:solidFill>
              </a:rPr>
              <a:t> 	А</a:t>
            </a:r>
            <a:r>
              <a:rPr lang="en-US" b="1" dirty="0" err="1" smtClean="0">
                <a:solidFill>
                  <a:schemeClr val="tx1"/>
                </a:solidFill>
              </a:rPr>
              <a:t>қпарат</a:t>
            </a:r>
            <a:r>
              <a:rPr lang="en-US" b="1" dirty="0" smtClean="0">
                <a:solidFill>
                  <a:schemeClr val="tx1"/>
                </a:solidFill>
              </a:rPr>
              <a:t> </a:t>
            </a:r>
            <a:r>
              <a:rPr lang="en-US" dirty="0" smtClean="0">
                <a:solidFill>
                  <a:schemeClr val="tx1"/>
                </a:solidFill>
              </a:rPr>
              <a:t>оқиға немесе құбылыс туралы </a:t>
            </a:r>
            <a:r>
              <a:rPr lang="ru-RU" dirty="0" smtClean="0">
                <a:solidFill>
                  <a:schemeClr val="tx1"/>
                </a:solidFill>
              </a:rPr>
              <a:t>м</a:t>
            </a:r>
            <a:r>
              <a:rPr lang="" dirty="0" smtClean="0">
                <a:solidFill>
                  <a:schemeClr val="tx1"/>
                </a:solidFill>
              </a:rPr>
              <a:t>әліметтер</a:t>
            </a:r>
            <a:r>
              <a:rPr lang="en-US" dirty="0" smtClean="0">
                <a:solidFill>
                  <a:schemeClr val="tx1"/>
                </a:solidFill>
              </a:rPr>
              <a:t> жиынтығы. Оны хабарламалар түрінде беруге және сақтауға болады.</a:t>
            </a:r>
            <a:endParaRPr lang="en-US" dirty="0" smtClean="0">
              <a:solidFill>
                <a:schemeClr val="tx1"/>
              </a:solidFill>
            </a:endParaRPr>
          </a:p>
          <a:p>
            <a:pPr algn="just" rtl="0"/>
            <a:r>
              <a:rPr lang="en-US" dirty="0" smtClean="0">
                <a:solidFill>
                  <a:schemeClr val="tx1"/>
                </a:solidFill>
              </a:rPr>
              <a:t>Электрлік байланыс жүйелері хабарламаларды немесе ақпаратты бір немесе бірнеше бағыттарға жеткізетін көзден жіберуге арналған. Дереккөзден алынған ақпарат дауыс (сөйлеу көзі), сурет (сурет көзі) немесе кейбір тілдегі қарапайым мәтін түрінде болуы мүмкін, мысалы, ағылшын, жапон, неміс, </a:t>
            </a:r>
            <a:r>
              <a:rPr lang="en-US" dirty="0" err="1" smtClean="0">
                <a:solidFill>
                  <a:schemeClr val="tx1"/>
                </a:solidFill>
              </a:rPr>
              <a:t>француз</a:t>
            </a:r>
            <a:r>
              <a:rPr lang="en-US" dirty="0" smtClean="0">
                <a:solidFill>
                  <a:schemeClr val="tx1"/>
                </a:solidFill>
              </a:rPr>
              <a:t> т.</a:t>
            </a:r>
            <a:r>
              <a:rPr lang="en-US" dirty="0" smtClean="0">
                <a:solidFill>
                  <a:schemeClr val="tx1"/>
                </a:solidFill>
              </a:rPr>
              <a:t>б.</a:t>
            </a:r>
            <a:endParaRPr lang="ru-RU" b="1" dirty="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just"/>
            <a:r>
              <a:rPr lang="ru-RU" dirty="0" smtClean="0">
                <a:solidFill>
                  <a:schemeClr val="tx1"/>
                </a:solidFill>
              </a:rPr>
              <a:t>	</a:t>
            </a:r>
            <a:r>
              <a:rPr lang="ru-RU" dirty="0" err="1" smtClean="0">
                <a:solidFill>
                  <a:schemeClr val="tx1"/>
                </a:solidFill>
              </a:rPr>
              <a:t>Демодулятордың</a:t>
            </a:r>
            <a:r>
              <a:rPr lang="ru-RU" dirty="0" smtClean="0">
                <a:solidFill>
                  <a:schemeClr val="tx1"/>
                </a:solidFill>
              </a:rPr>
              <a:t> </a:t>
            </a:r>
            <a:r>
              <a:rPr lang="ru-RU" dirty="0" err="1">
                <a:solidFill>
                  <a:schemeClr val="tx1"/>
                </a:solidFill>
              </a:rPr>
              <a:t>шешім</a:t>
            </a:r>
            <a:r>
              <a:rPr lang="ru-RU" dirty="0">
                <a:solidFill>
                  <a:schemeClr val="tx1"/>
                </a:solidFill>
              </a:rPr>
              <a:t> </a:t>
            </a:r>
            <a:r>
              <a:rPr lang="ru-RU" dirty="0" err="1">
                <a:solidFill>
                  <a:schemeClr val="tx1"/>
                </a:solidFill>
              </a:rPr>
              <a:t>қабылдау</a:t>
            </a:r>
            <a:r>
              <a:rPr lang="ru-RU" dirty="0">
                <a:solidFill>
                  <a:schemeClr val="tx1"/>
                </a:solidFill>
              </a:rPr>
              <a:t> </a:t>
            </a:r>
            <a:r>
              <a:rPr lang="ru-RU" dirty="0" err="1">
                <a:solidFill>
                  <a:schemeClr val="tx1"/>
                </a:solidFill>
              </a:rPr>
              <a:t>процесін</a:t>
            </a:r>
            <a:r>
              <a:rPr lang="ru-RU" dirty="0">
                <a:solidFill>
                  <a:schemeClr val="tx1"/>
                </a:solidFill>
              </a:rPr>
              <a:t> </a:t>
            </a:r>
            <a:r>
              <a:rPr lang="ru-RU" dirty="0" err="1">
                <a:solidFill>
                  <a:schemeClr val="tx1"/>
                </a:solidFill>
              </a:rPr>
              <a:t>кванттау</a:t>
            </a:r>
            <a:r>
              <a:rPr lang="ru-RU" dirty="0">
                <a:solidFill>
                  <a:schemeClr val="tx1"/>
                </a:solidFill>
              </a:rPr>
              <a:t> </a:t>
            </a:r>
            <a:r>
              <a:rPr lang="ru-RU" dirty="0" err="1">
                <a:solidFill>
                  <a:schemeClr val="tx1"/>
                </a:solidFill>
              </a:rPr>
              <a:t>түрі</a:t>
            </a:r>
            <a:r>
              <a:rPr lang="ru-RU" dirty="0">
                <a:solidFill>
                  <a:schemeClr val="tx1"/>
                </a:solidFill>
              </a:rPr>
              <a:t> </a:t>
            </a:r>
            <a:r>
              <a:rPr lang="ru-RU" dirty="0" err="1">
                <a:solidFill>
                  <a:schemeClr val="tx1"/>
                </a:solidFill>
              </a:rPr>
              <a:t>ретінде</a:t>
            </a:r>
            <a:r>
              <a:rPr lang="ru-RU" dirty="0">
                <a:solidFill>
                  <a:schemeClr val="tx1"/>
                </a:solidFill>
              </a:rPr>
              <a:t> </a:t>
            </a:r>
            <a:r>
              <a:rPr lang="ru-RU" dirty="0" err="1">
                <a:solidFill>
                  <a:schemeClr val="tx1"/>
                </a:solidFill>
              </a:rPr>
              <a:t>қарастыра</a:t>
            </a:r>
            <a:r>
              <a:rPr lang="ru-RU" dirty="0">
                <a:solidFill>
                  <a:schemeClr val="tx1"/>
                </a:solidFill>
              </a:rPr>
              <a:t> </a:t>
            </a:r>
            <a:r>
              <a:rPr lang="ru-RU" dirty="0" err="1">
                <a:solidFill>
                  <a:schemeClr val="tx1"/>
                </a:solidFill>
              </a:rPr>
              <a:t>отырып</a:t>
            </a:r>
            <a:r>
              <a:rPr lang="ru-RU" dirty="0">
                <a:solidFill>
                  <a:schemeClr val="tx1"/>
                </a:solidFill>
              </a:rPr>
              <a:t>, </a:t>
            </a:r>
            <a:r>
              <a:rPr lang="ru-RU" dirty="0" err="1">
                <a:solidFill>
                  <a:schemeClr val="tx1"/>
                </a:solidFill>
              </a:rPr>
              <a:t>біз</a:t>
            </a:r>
            <a:r>
              <a:rPr lang="ru-RU" dirty="0">
                <a:solidFill>
                  <a:schemeClr val="tx1"/>
                </a:solidFill>
              </a:rPr>
              <a:t> </a:t>
            </a:r>
            <a:r>
              <a:rPr lang="ru-RU" dirty="0" err="1" smtClean="0">
                <a:solidFill>
                  <a:schemeClr val="tx1"/>
                </a:solidFill>
              </a:rPr>
              <a:t>бұл</a:t>
            </a:r>
            <a:r>
              <a:rPr lang="ru-RU" dirty="0" smtClean="0">
                <a:solidFill>
                  <a:schemeClr val="tx1"/>
                </a:solidFill>
              </a:rPr>
              <a:t> </a:t>
            </a:r>
            <a:r>
              <a:rPr lang="ru-RU" dirty="0" err="1">
                <a:solidFill>
                  <a:schemeClr val="tx1"/>
                </a:solidFill>
              </a:rPr>
              <a:t>екілік</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үштік</a:t>
            </a:r>
            <a:r>
              <a:rPr lang="ru-RU" dirty="0">
                <a:solidFill>
                  <a:schemeClr val="tx1"/>
                </a:solidFill>
              </a:rPr>
              <a:t> </a:t>
            </a:r>
            <a:r>
              <a:rPr lang="ru-RU" dirty="0" err="1">
                <a:solidFill>
                  <a:schemeClr val="tx1"/>
                </a:solidFill>
              </a:rPr>
              <a:t>шешімдер</a:t>
            </a:r>
            <a:r>
              <a:rPr lang="ru-RU" dirty="0">
                <a:solidFill>
                  <a:schemeClr val="tx1"/>
                </a:solidFill>
              </a:rPr>
              <a:t> </a:t>
            </a:r>
            <a:r>
              <a:rPr lang="en-US" dirty="0">
                <a:solidFill>
                  <a:schemeClr val="tx1"/>
                </a:solidFill>
              </a:rPr>
              <a:t>Q </a:t>
            </a:r>
            <a:r>
              <a:rPr lang="ru-RU" dirty="0" err="1">
                <a:solidFill>
                  <a:schemeClr val="tx1"/>
                </a:solidFill>
              </a:rPr>
              <a:t>деңгейіне</a:t>
            </a:r>
            <a:r>
              <a:rPr lang="ru-RU" dirty="0">
                <a:solidFill>
                  <a:schemeClr val="tx1"/>
                </a:solidFill>
              </a:rPr>
              <a:t> </a:t>
            </a:r>
            <a:r>
              <a:rPr lang="ru-RU" dirty="0" err="1">
                <a:solidFill>
                  <a:schemeClr val="tx1"/>
                </a:solidFill>
              </a:rPr>
              <a:t>квантталатын</a:t>
            </a:r>
            <a:r>
              <a:rPr lang="ru-RU" dirty="0">
                <a:solidFill>
                  <a:schemeClr val="tx1"/>
                </a:solidFill>
              </a:rPr>
              <a:t> </a:t>
            </a:r>
            <a:r>
              <a:rPr lang="ru-RU" dirty="0" err="1">
                <a:solidFill>
                  <a:schemeClr val="tx1"/>
                </a:solidFill>
              </a:rPr>
              <a:t>демодулятордың</a:t>
            </a:r>
            <a:r>
              <a:rPr lang="ru-RU" dirty="0">
                <a:solidFill>
                  <a:schemeClr val="tx1"/>
                </a:solidFill>
              </a:rPr>
              <a:t> </a:t>
            </a:r>
            <a:r>
              <a:rPr lang="ru-RU" dirty="0" err="1">
                <a:solidFill>
                  <a:schemeClr val="tx1"/>
                </a:solidFill>
              </a:rPr>
              <a:t>ерекше</a:t>
            </a:r>
            <a:r>
              <a:rPr lang="ru-RU" dirty="0">
                <a:solidFill>
                  <a:schemeClr val="tx1"/>
                </a:solidFill>
              </a:rPr>
              <a:t> </a:t>
            </a:r>
            <a:r>
              <a:rPr lang="ru-RU" dirty="0" err="1" smtClean="0">
                <a:solidFill>
                  <a:schemeClr val="tx1"/>
                </a:solidFill>
              </a:rPr>
              <a:t>жағдайларды</a:t>
            </a:r>
            <a:r>
              <a:rPr lang="ru-RU" dirty="0" smtClean="0">
                <a:solidFill>
                  <a:schemeClr val="tx1"/>
                </a:solidFill>
              </a:rPr>
              <a:t> </a:t>
            </a:r>
            <a:r>
              <a:rPr lang="ru-RU" dirty="0" err="1" smtClean="0">
                <a:solidFill>
                  <a:schemeClr val="tx1"/>
                </a:solidFill>
              </a:rPr>
              <a:t>байқаймыз</a:t>
            </a:r>
            <a:r>
              <a:rPr lang="ru-RU" dirty="0" smtClean="0">
                <a:solidFill>
                  <a:schemeClr val="tx1"/>
                </a:solidFill>
              </a:rPr>
              <a:t>, </a:t>
            </a:r>
            <a:r>
              <a:rPr lang="ru-RU" dirty="0" err="1">
                <a:solidFill>
                  <a:schemeClr val="tx1"/>
                </a:solidFill>
              </a:rPr>
              <a:t>онда</a:t>
            </a:r>
            <a:r>
              <a:rPr lang="ru-RU" dirty="0">
                <a:solidFill>
                  <a:schemeClr val="tx1"/>
                </a:solidFill>
              </a:rPr>
              <a:t> </a:t>
            </a:r>
            <a:r>
              <a:rPr lang="en-US" dirty="0">
                <a:solidFill>
                  <a:schemeClr val="tx1"/>
                </a:solidFill>
              </a:rPr>
              <a:t>Q ≥ 2. </a:t>
            </a:r>
            <a:r>
              <a:rPr lang="ru-RU" dirty="0" err="1">
                <a:solidFill>
                  <a:schemeClr val="tx1"/>
                </a:solidFill>
              </a:rPr>
              <a:t>Жалпы</a:t>
            </a:r>
            <a:r>
              <a:rPr lang="ru-RU" dirty="0">
                <a:solidFill>
                  <a:schemeClr val="tx1"/>
                </a:solidFill>
              </a:rPr>
              <a:t> </a:t>
            </a:r>
            <a:r>
              <a:rPr lang="ru-RU" dirty="0" err="1">
                <a:solidFill>
                  <a:schemeClr val="tx1"/>
                </a:solidFill>
              </a:rPr>
              <a:t>алғанда</a:t>
            </a:r>
            <a:r>
              <a:rPr lang="ru-RU" dirty="0">
                <a:solidFill>
                  <a:schemeClr val="tx1"/>
                </a:solidFill>
              </a:rPr>
              <a:t>, </a:t>
            </a:r>
            <a:r>
              <a:rPr lang="ru-RU" dirty="0" err="1">
                <a:solidFill>
                  <a:schemeClr val="tx1"/>
                </a:solidFill>
              </a:rPr>
              <a:t>егер</a:t>
            </a:r>
            <a:r>
              <a:rPr lang="ru-RU" dirty="0">
                <a:solidFill>
                  <a:schemeClr val="tx1"/>
                </a:solidFill>
              </a:rPr>
              <a:t> </a:t>
            </a:r>
            <a:r>
              <a:rPr lang="ru-RU" dirty="0" err="1" smtClean="0">
                <a:solidFill>
                  <a:schemeClr val="tx1"/>
                </a:solidFill>
              </a:rPr>
              <a:t>сандық</a:t>
            </a:r>
            <a:r>
              <a:rPr lang="ru-RU" dirty="0" smtClean="0">
                <a:solidFill>
                  <a:schemeClr val="tx1"/>
                </a:solidFill>
              </a:rPr>
              <a:t> </a:t>
            </a:r>
            <a:r>
              <a:rPr lang="ru-RU" dirty="0" err="1">
                <a:solidFill>
                  <a:schemeClr val="tx1"/>
                </a:solidFill>
              </a:rPr>
              <a:t>байланыс</a:t>
            </a:r>
            <a:r>
              <a:rPr lang="ru-RU" dirty="0">
                <a:solidFill>
                  <a:schemeClr val="tx1"/>
                </a:solidFill>
              </a:rPr>
              <a:t> </a:t>
            </a:r>
            <a:r>
              <a:rPr lang="ru-RU" dirty="0" err="1">
                <a:solidFill>
                  <a:schemeClr val="tx1"/>
                </a:solidFill>
              </a:rPr>
              <a:t>жүйесінде</a:t>
            </a:r>
            <a:r>
              <a:rPr lang="ru-RU" dirty="0">
                <a:solidFill>
                  <a:schemeClr val="tx1"/>
                </a:solidFill>
              </a:rPr>
              <a:t> </a:t>
            </a:r>
            <a:r>
              <a:rPr lang="en-US" dirty="0">
                <a:solidFill>
                  <a:schemeClr val="tx1"/>
                </a:solidFill>
              </a:rPr>
              <a:t>M-</a:t>
            </a:r>
            <a:r>
              <a:rPr lang="en-US" dirty="0" err="1">
                <a:solidFill>
                  <a:schemeClr val="tx1"/>
                </a:solidFill>
              </a:rPr>
              <a:t>ary</a:t>
            </a:r>
            <a:r>
              <a:rPr lang="en-US" dirty="0">
                <a:solidFill>
                  <a:schemeClr val="tx1"/>
                </a:solidFill>
              </a:rPr>
              <a:t> </a:t>
            </a:r>
            <a:r>
              <a:rPr lang="ru-RU" dirty="0" err="1">
                <a:solidFill>
                  <a:schemeClr val="tx1"/>
                </a:solidFill>
              </a:rPr>
              <a:t>модуляциясы</a:t>
            </a:r>
            <a:r>
              <a:rPr lang="ru-RU" dirty="0">
                <a:solidFill>
                  <a:schemeClr val="tx1"/>
                </a:solidFill>
              </a:rPr>
              <a:t> </a:t>
            </a:r>
            <a:r>
              <a:rPr lang="ru-RU" dirty="0" err="1">
                <a:solidFill>
                  <a:schemeClr val="tx1"/>
                </a:solidFill>
              </a:rPr>
              <a:t>қолданылса</a:t>
            </a:r>
            <a:r>
              <a:rPr lang="ru-RU" dirty="0">
                <a:solidFill>
                  <a:schemeClr val="tx1"/>
                </a:solidFill>
              </a:rPr>
              <a:t>, </a:t>
            </a:r>
            <a:r>
              <a:rPr lang="ru-RU" dirty="0" err="1">
                <a:solidFill>
                  <a:schemeClr val="tx1"/>
                </a:solidFill>
              </a:rPr>
              <a:t>онда</a:t>
            </a:r>
            <a:r>
              <a:rPr lang="ru-RU" dirty="0">
                <a:solidFill>
                  <a:schemeClr val="tx1"/>
                </a:solidFill>
              </a:rPr>
              <a:t> </a:t>
            </a:r>
            <a:r>
              <a:rPr lang="en-US" dirty="0">
                <a:solidFill>
                  <a:schemeClr val="tx1"/>
                </a:solidFill>
              </a:rPr>
              <a:t>m</a:t>
            </a:r>
            <a:r>
              <a:rPr lang="ru-RU" dirty="0" smtClean="0">
                <a:solidFill>
                  <a:schemeClr val="tx1"/>
                </a:solidFill>
              </a:rPr>
              <a:t>= </a:t>
            </a:r>
            <a:r>
              <a:rPr lang="ru-RU" dirty="0">
                <a:solidFill>
                  <a:schemeClr val="tx1"/>
                </a:solidFill>
              </a:rPr>
              <a:t>0, 1,. . . , </a:t>
            </a:r>
            <a:r>
              <a:rPr lang="en-US" dirty="0">
                <a:solidFill>
                  <a:schemeClr val="tx1"/>
                </a:solidFill>
              </a:rPr>
              <a:t>M-1 M </a:t>
            </a:r>
            <a:r>
              <a:rPr lang="ru-RU" dirty="0" err="1">
                <a:solidFill>
                  <a:schemeClr val="tx1"/>
                </a:solidFill>
              </a:rPr>
              <a:t>мүмкін</a:t>
            </a:r>
            <a:r>
              <a:rPr lang="ru-RU" dirty="0">
                <a:solidFill>
                  <a:schemeClr val="tx1"/>
                </a:solidFill>
              </a:rPr>
              <a:t> </a:t>
            </a:r>
            <a:r>
              <a:rPr lang="ru-RU" dirty="0" err="1">
                <a:solidFill>
                  <a:schemeClr val="tx1"/>
                </a:solidFill>
              </a:rPr>
              <a:t>жіберілетін</a:t>
            </a:r>
            <a:r>
              <a:rPr lang="ru-RU" dirty="0">
                <a:solidFill>
                  <a:schemeClr val="tx1"/>
                </a:solidFill>
              </a:rPr>
              <a:t> </a:t>
            </a:r>
            <a:r>
              <a:rPr lang="ru-RU" dirty="0" err="1">
                <a:solidFill>
                  <a:schemeClr val="tx1"/>
                </a:solidFill>
              </a:rPr>
              <a:t>символдарды</a:t>
            </a:r>
            <a:r>
              <a:rPr lang="ru-RU" dirty="0">
                <a:solidFill>
                  <a:schemeClr val="tx1"/>
                </a:solidFill>
              </a:rPr>
              <a:t> </a:t>
            </a:r>
            <a:r>
              <a:rPr lang="ru-RU" dirty="0" err="1">
                <a:solidFill>
                  <a:schemeClr val="tx1"/>
                </a:solidFill>
              </a:rPr>
              <a:t>білдіреді</a:t>
            </a:r>
            <a:r>
              <a:rPr lang="ru-RU" dirty="0">
                <a:solidFill>
                  <a:schemeClr val="tx1"/>
                </a:solidFill>
              </a:rPr>
              <a:t>, </a:t>
            </a:r>
            <a:r>
              <a:rPr lang="ru-RU" dirty="0" err="1">
                <a:solidFill>
                  <a:schemeClr val="tx1"/>
                </a:solidFill>
              </a:rPr>
              <a:t>олардың</a:t>
            </a:r>
            <a:r>
              <a:rPr lang="ru-RU" dirty="0">
                <a:solidFill>
                  <a:schemeClr val="tx1"/>
                </a:solidFill>
              </a:rPr>
              <a:t> </a:t>
            </a:r>
            <a:r>
              <a:rPr lang="ru-RU" dirty="0" err="1">
                <a:solidFill>
                  <a:schemeClr val="tx1"/>
                </a:solidFill>
              </a:rPr>
              <a:t>әрқайсысы</a:t>
            </a:r>
            <a:r>
              <a:rPr lang="ru-RU" dirty="0">
                <a:solidFill>
                  <a:schemeClr val="tx1"/>
                </a:solidFill>
              </a:rPr>
              <a:t> </a:t>
            </a:r>
            <a:r>
              <a:rPr lang="en-US" dirty="0">
                <a:solidFill>
                  <a:schemeClr val="tx1"/>
                </a:solidFill>
              </a:rPr>
              <a:t>b = </a:t>
            </a:r>
            <a:r>
              <a:rPr lang="en-US" dirty="0" smtClean="0">
                <a:solidFill>
                  <a:schemeClr val="tx1"/>
                </a:solidFill>
              </a:rPr>
              <a:t>log</a:t>
            </a:r>
            <a:r>
              <a:rPr lang="en-US" baseline="-25000" dirty="0" smtClean="0">
                <a:solidFill>
                  <a:schemeClr val="tx1"/>
                </a:solidFill>
              </a:rPr>
              <a:t>2</a:t>
            </a:r>
            <a:r>
              <a:rPr lang="en-US" dirty="0" smtClean="0">
                <a:solidFill>
                  <a:schemeClr val="tx1"/>
                </a:solidFill>
              </a:rPr>
              <a:t>M </a:t>
            </a:r>
            <a:r>
              <a:rPr lang="ru-RU" dirty="0">
                <a:solidFill>
                  <a:schemeClr val="tx1"/>
                </a:solidFill>
              </a:rPr>
              <a:t>битке </a:t>
            </a:r>
            <a:r>
              <a:rPr lang="ru-RU" dirty="0" err="1">
                <a:solidFill>
                  <a:schemeClr val="tx1"/>
                </a:solidFill>
              </a:rPr>
              <a:t>сәйкес</a:t>
            </a:r>
            <a:r>
              <a:rPr lang="ru-RU" dirty="0">
                <a:solidFill>
                  <a:schemeClr val="tx1"/>
                </a:solidFill>
              </a:rPr>
              <a:t> </a:t>
            </a:r>
            <a:r>
              <a:rPr lang="ru-RU" dirty="0" err="1">
                <a:solidFill>
                  <a:schemeClr val="tx1"/>
                </a:solidFill>
              </a:rPr>
              <a:t>келеді</a:t>
            </a:r>
            <a:r>
              <a:rPr lang="ru-RU" dirty="0">
                <a:solidFill>
                  <a:schemeClr val="tx1"/>
                </a:solidFill>
              </a:rPr>
              <a:t>, демодулятор </a:t>
            </a:r>
            <a:r>
              <a:rPr lang="en-US" dirty="0" smtClean="0">
                <a:solidFill>
                  <a:schemeClr val="tx1"/>
                </a:solidFill>
              </a:rPr>
              <a:t>Q-</a:t>
            </a:r>
            <a:r>
              <a:rPr lang="en-US" dirty="0" smtClean="0">
                <a:solidFill>
                  <a:schemeClr val="tx1"/>
                </a:solidFill>
              </a:rPr>
              <a:t>өлшемді</a:t>
            </a:r>
            <a:r>
              <a:rPr lang="en-US" dirty="0" smtClean="0">
                <a:solidFill>
                  <a:schemeClr val="tx1"/>
                </a:solidFill>
              </a:rPr>
              <a:t> </a:t>
            </a:r>
            <a:r>
              <a:rPr lang="ru-RU" dirty="0" err="1">
                <a:solidFill>
                  <a:schemeClr val="tx1"/>
                </a:solidFill>
              </a:rPr>
              <a:t>шешімі</a:t>
            </a:r>
            <a:r>
              <a:rPr lang="ru-RU" dirty="0">
                <a:solidFill>
                  <a:schemeClr val="tx1"/>
                </a:solidFill>
              </a:rPr>
              <a:t> </a:t>
            </a:r>
            <a:r>
              <a:rPr lang="ru-RU" dirty="0" err="1">
                <a:solidFill>
                  <a:schemeClr val="tx1"/>
                </a:solidFill>
              </a:rPr>
              <a:t>қабылдай</a:t>
            </a:r>
            <a:r>
              <a:rPr lang="ru-RU" dirty="0">
                <a:solidFill>
                  <a:schemeClr val="tx1"/>
                </a:solidFill>
              </a:rPr>
              <a:t> </a:t>
            </a:r>
            <a:r>
              <a:rPr lang="ru-RU" dirty="0" err="1">
                <a:solidFill>
                  <a:schemeClr val="tx1"/>
                </a:solidFill>
              </a:rPr>
              <a:t>алады</a:t>
            </a:r>
            <a:r>
              <a:rPr lang="ru-RU" dirty="0" smtClean="0">
                <a:solidFill>
                  <a:schemeClr val="tx1"/>
                </a:solidFill>
              </a:rPr>
              <a:t>, </a:t>
            </a:r>
            <a:r>
              <a:rPr lang="ru-RU" dirty="0" err="1" smtClean="0">
                <a:solidFill>
                  <a:schemeClr val="tx1"/>
                </a:solidFill>
              </a:rPr>
              <a:t>мұнда</a:t>
            </a:r>
            <a:r>
              <a:rPr lang="ru-RU" dirty="0" smtClean="0">
                <a:solidFill>
                  <a:schemeClr val="tx1"/>
                </a:solidFill>
              </a:rPr>
              <a:t> </a:t>
            </a:r>
            <a:r>
              <a:rPr lang="en-US" dirty="0">
                <a:solidFill>
                  <a:schemeClr val="tx1"/>
                </a:solidFill>
              </a:rPr>
              <a:t>Q ≥ M. </a:t>
            </a:r>
            <a:r>
              <a:rPr lang="ru-RU" dirty="0" err="1">
                <a:solidFill>
                  <a:schemeClr val="tx1"/>
                </a:solidFill>
              </a:rPr>
              <a:t>Кванттау</a:t>
            </a:r>
            <a:r>
              <a:rPr lang="ru-RU" dirty="0">
                <a:solidFill>
                  <a:schemeClr val="tx1"/>
                </a:solidFill>
              </a:rPr>
              <a:t> </a:t>
            </a:r>
            <a:r>
              <a:rPr lang="ru-RU" dirty="0" err="1">
                <a:solidFill>
                  <a:schemeClr val="tx1"/>
                </a:solidFill>
              </a:rPr>
              <a:t>жүргізілмейтін</a:t>
            </a:r>
            <a:r>
              <a:rPr lang="ru-RU" dirty="0">
                <a:solidFill>
                  <a:schemeClr val="tx1"/>
                </a:solidFill>
              </a:rPr>
              <a:t> </a:t>
            </a:r>
            <a:r>
              <a:rPr lang="ru-RU" dirty="0" err="1">
                <a:solidFill>
                  <a:schemeClr val="tx1"/>
                </a:solidFill>
              </a:rPr>
              <a:t>төтенше</a:t>
            </a:r>
            <a:r>
              <a:rPr lang="ru-RU" dirty="0">
                <a:solidFill>
                  <a:schemeClr val="tx1"/>
                </a:solidFill>
              </a:rPr>
              <a:t> </a:t>
            </a:r>
            <a:r>
              <a:rPr lang="ru-RU" dirty="0" err="1">
                <a:solidFill>
                  <a:schemeClr val="tx1"/>
                </a:solidFill>
              </a:rPr>
              <a:t>жағдайда</a:t>
            </a:r>
            <a:r>
              <a:rPr lang="ru-RU" dirty="0">
                <a:solidFill>
                  <a:schemeClr val="tx1"/>
                </a:solidFill>
              </a:rPr>
              <a:t> </a:t>
            </a:r>
            <a:r>
              <a:rPr lang="en-US" dirty="0">
                <a:solidFill>
                  <a:schemeClr val="tx1"/>
                </a:solidFill>
              </a:rPr>
              <a:t>Q = ∞.</a:t>
            </a:r>
            <a:endParaRPr lang="en-US" b="1"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lnSpcReduction="10000"/>
          </a:bodyPr>
          <a:lstStyle/>
          <a:p>
            <a:pPr algn="just"/>
            <a:r>
              <a:rPr lang="en-US" dirty="0" smtClean="0">
                <a:solidFill>
                  <a:schemeClr val="tx1"/>
                </a:solidFill>
              </a:rPr>
              <a:t> </a:t>
            </a:r>
            <a:r>
              <a:rPr lang="en-US" dirty="0" smtClean="0">
                <a:solidFill>
                  <a:schemeClr val="tx1"/>
                </a:solidFill>
              </a:rPr>
              <a:t>	</a:t>
            </a:r>
            <a:r>
              <a:rPr lang="ru-RU" dirty="0" smtClean="0">
                <a:solidFill>
                  <a:schemeClr val="tx1"/>
                </a:solidFill>
              </a:rPr>
              <a:t>Демодулятор </a:t>
            </a:r>
            <a:r>
              <a:rPr lang="ru-RU" dirty="0">
                <a:solidFill>
                  <a:schemeClr val="tx1"/>
                </a:solidFill>
              </a:rPr>
              <a:t>мен </a:t>
            </a:r>
            <a:r>
              <a:rPr lang="ru-RU" dirty="0" err="1">
                <a:solidFill>
                  <a:schemeClr val="tx1"/>
                </a:solidFill>
              </a:rPr>
              <a:t>кодердің</a:t>
            </a:r>
            <a:r>
              <a:rPr lang="ru-RU" dirty="0">
                <a:solidFill>
                  <a:schemeClr val="tx1"/>
                </a:solidFill>
              </a:rPr>
              <a:t> </a:t>
            </a:r>
            <a:r>
              <a:rPr lang="ru-RU" dirty="0" err="1">
                <a:solidFill>
                  <a:schemeClr val="tx1"/>
                </a:solidFill>
              </a:rPr>
              <a:t>қаншалықты</a:t>
            </a:r>
            <a:r>
              <a:rPr lang="ru-RU" dirty="0">
                <a:solidFill>
                  <a:schemeClr val="tx1"/>
                </a:solidFill>
              </a:rPr>
              <a:t> </a:t>
            </a:r>
            <a:r>
              <a:rPr lang="ru-RU" dirty="0" err="1">
                <a:solidFill>
                  <a:schemeClr val="tx1"/>
                </a:solidFill>
              </a:rPr>
              <a:t>жақсы</a:t>
            </a:r>
            <a:r>
              <a:rPr lang="ru-RU" dirty="0">
                <a:solidFill>
                  <a:schemeClr val="tx1"/>
                </a:solidFill>
              </a:rPr>
              <a:t> </a:t>
            </a:r>
            <a:r>
              <a:rPr lang="ru-RU" dirty="0" err="1">
                <a:solidFill>
                  <a:schemeClr val="tx1"/>
                </a:solidFill>
              </a:rPr>
              <a:t>жұмыс</a:t>
            </a:r>
            <a:r>
              <a:rPr lang="ru-RU" dirty="0">
                <a:solidFill>
                  <a:schemeClr val="tx1"/>
                </a:solidFill>
              </a:rPr>
              <a:t> </a:t>
            </a:r>
            <a:r>
              <a:rPr lang="ru-RU" dirty="0" err="1">
                <a:solidFill>
                  <a:schemeClr val="tx1"/>
                </a:solidFill>
              </a:rPr>
              <a:t>істейтінін</a:t>
            </a:r>
            <a:r>
              <a:rPr lang="ru-RU" dirty="0">
                <a:solidFill>
                  <a:schemeClr val="tx1"/>
                </a:solidFill>
              </a:rPr>
              <a:t> </a:t>
            </a:r>
            <a:r>
              <a:rPr lang="ru-RU" dirty="0" err="1">
                <a:solidFill>
                  <a:schemeClr val="tx1"/>
                </a:solidFill>
              </a:rPr>
              <a:t>көрсететін</a:t>
            </a:r>
            <a:r>
              <a:rPr lang="ru-RU" dirty="0">
                <a:solidFill>
                  <a:schemeClr val="tx1"/>
                </a:solidFill>
              </a:rPr>
              <a:t> </a:t>
            </a:r>
            <a:r>
              <a:rPr lang="ru-RU" dirty="0" err="1">
                <a:solidFill>
                  <a:schemeClr val="tx1"/>
                </a:solidFill>
              </a:rPr>
              <a:t>көрсеткіш</a:t>
            </a:r>
            <a:r>
              <a:rPr lang="ru-RU" dirty="0">
                <a:solidFill>
                  <a:schemeClr val="tx1"/>
                </a:solidFill>
              </a:rPr>
              <a:t> - </a:t>
            </a:r>
            <a:r>
              <a:rPr lang="ru-RU" dirty="0" err="1">
                <a:solidFill>
                  <a:schemeClr val="tx1"/>
                </a:solidFill>
              </a:rPr>
              <a:t>бұл</a:t>
            </a:r>
            <a:r>
              <a:rPr lang="ru-RU" dirty="0">
                <a:solidFill>
                  <a:schemeClr val="tx1"/>
                </a:solidFill>
              </a:rPr>
              <a:t> </a:t>
            </a:r>
            <a:r>
              <a:rPr lang="ru-RU" dirty="0" err="1">
                <a:solidFill>
                  <a:schemeClr val="tx1"/>
                </a:solidFill>
              </a:rPr>
              <a:t>декодталған</a:t>
            </a:r>
            <a:r>
              <a:rPr lang="ru-RU" dirty="0">
                <a:solidFill>
                  <a:schemeClr val="tx1"/>
                </a:solidFill>
              </a:rPr>
              <a:t> </a:t>
            </a:r>
            <a:r>
              <a:rPr lang="ru-RU" dirty="0" err="1">
                <a:solidFill>
                  <a:schemeClr val="tx1"/>
                </a:solidFill>
              </a:rPr>
              <a:t>тізбектегі</a:t>
            </a:r>
            <a:r>
              <a:rPr lang="ru-RU" dirty="0">
                <a:solidFill>
                  <a:schemeClr val="tx1"/>
                </a:solidFill>
              </a:rPr>
              <a:t> </a:t>
            </a:r>
            <a:r>
              <a:rPr lang="ru-RU" dirty="0" err="1">
                <a:solidFill>
                  <a:schemeClr val="tx1"/>
                </a:solidFill>
              </a:rPr>
              <a:t>қателіктердің</a:t>
            </a:r>
            <a:r>
              <a:rPr lang="ru-RU" dirty="0">
                <a:solidFill>
                  <a:schemeClr val="tx1"/>
                </a:solidFill>
              </a:rPr>
              <a:t> </a:t>
            </a:r>
            <a:r>
              <a:rPr lang="ru-RU" dirty="0" err="1">
                <a:solidFill>
                  <a:schemeClr val="tx1"/>
                </a:solidFill>
              </a:rPr>
              <a:t>жиілігі</a:t>
            </a:r>
            <a:r>
              <a:rPr lang="ru-RU" dirty="0">
                <a:solidFill>
                  <a:schemeClr val="tx1"/>
                </a:solidFill>
              </a:rPr>
              <a:t>. </a:t>
            </a:r>
            <a:r>
              <a:rPr lang="ru-RU" dirty="0" err="1">
                <a:solidFill>
                  <a:schemeClr val="tx1"/>
                </a:solidFill>
              </a:rPr>
              <a:t>Дәлірек</a:t>
            </a:r>
            <a:r>
              <a:rPr lang="ru-RU" dirty="0">
                <a:solidFill>
                  <a:schemeClr val="tx1"/>
                </a:solidFill>
              </a:rPr>
              <a:t> </a:t>
            </a:r>
            <a:r>
              <a:rPr lang="ru-RU" dirty="0" err="1">
                <a:solidFill>
                  <a:schemeClr val="tx1"/>
                </a:solidFill>
              </a:rPr>
              <a:t>айтсақ</a:t>
            </a:r>
            <a:r>
              <a:rPr lang="ru-RU" dirty="0">
                <a:solidFill>
                  <a:schemeClr val="tx1"/>
                </a:solidFill>
              </a:rPr>
              <a:t>, декодер </a:t>
            </a:r>
            <a:r>
              <a:rPr lang="ru-RU" dirty="0" err="1">
                <a:solidFill>
                  <a:schemeClr val="tx1"/>
                </a:solidFill>
              </a:rPr>
              <a:t>шығысында</a:t>
            </a:r>
            <a:r>
              <a:rPr lang="ru-RU" dirty="0">
                <a:solidFill>
                  <a:schemeClr val="tx1"/>
                </a:solidFill>
              </a:rPr>
              <a:t> бит </a:t>
            </a:r>
            <a:r>
              <a:rPr lang="ru-RU" dirty="0" err="1">
                <a:solidFill>
                  <a:schemeClr val="tx1"/>
                </a:solidFill>
              </a:rPr>
              <a:t>қателіктің</a:t>
            </a:r>
            <a:r>
              <a:rPr lang="ru-RU" dirty="0">
                <a:solidFill>
                  <a:schemeClr val="tx1"/>
                </a:solidFill>
              </a:rPr>
              <a:t> </a:t>
            </a:r>
            <a:r>
              <a:rPr lang="ru-RU" dirty="0" err="1">
                <a:solidFill>
                  <a:schemeClr val="tx1"/>
                </a:solidFill>
              </a:rPr>
              <a:t>орташа</a:t>
            </a:r>
            <a:r>
              <a:rPr lang="ru-RU" dirty="0">
                <a:solidFill>
                  <a:schemeClr val="tx1"/>
                </a:solidFill>
              </a:rPr>
              <a:t> </a:t>
            </a:r>
            <a:r>
              <a:rPr lang="ru-RU" dirty="0" err="1">
                <a:solidFill>
                  <a:schemeClr val="tx1"/>
                </a:solidFill>
              </a:rPr>
              <a:t>ықтималдығы</a:t>
            </a:r>
            <a:r>
              <a:rPr lang="ru-RU" dirty="0">
                <a:solidFill>
                  <a:schemeClr val="tx1"/>
                </a:solidFill>
              </a:rPr>
              <a:t> демодулятор-дешифратор </a:t>
            </a:r>
            <a:r>
              <a:rPr lang="ru-RU" dirty="0" err="1">
                <a:solidFill>
                  <a:schemeClr val="tx1"/>
                </a:solidFill>
              </a:rPr>
              <a:t>комбинациясының</a:t>
            </a:r>
            <a:r>
              <a:rPr lang="ru-RU" dirty="0">
                <a:solidFill>
                  <a:schemeClr val="tx1"/>
                </a:solidFill>
              </a:rPr>
              <a:t> </a:t>
            </a:r>
            <a:r>
              <a:rPr lang="ru-RU" dirty="0" err="1">
                <a:solidFill>
                  <a:schemeClr val="tx1"/>
                </a:solidFill>
              </a:rPr>
              <a:t>өнімділігінің</a:t>
            </a:r>
            <a:r>
              <a:rPr lang="ru-RU" dirty="0">
                <a:solidFill>
                  <a:schemeClr val="tx1"/>
                </a:solidFill>
              </a:rPr>
              <a:t> </a:t>
            </a:r>
            <a:r>
              <a:rPr lang="ru-RU" dirty="0" err="1">
                <a:solidFill>
                  <a:schemeClr val="tx1"/>
                </a:solidFill>
              </a:rPr>
              <a:t>өлшемі</a:t>
            </a:r>
            <a:r>
              <a:rPr lang="ru-RU" dirty="0">
                <a:solidFill>
                  <a:schemeClr val="tx1"/>
                </a:solidFill>
              </a:rPr>
              <a:t> </a:t>
            </a:r>
            <a:r>
              <a:rPr lang="ru-RU" dirty="0" err="1">
                <a:solidFill>
                  <a:schemeClr val="tx1"/>
                </a:solidFill>
              </a:rPr>
              <a:t>болып</a:t>
            </a:r>
            <a:r>
              <a:rPr lang="ru-RU" dirty="0">
                <a:solidFill>
                  <a:schemeClr val="tx1"/>
                </a:solidFill>
              </a:rPr>
              <a:t> </a:t>
            </a:r>
            <a:r>
              <a:rPr lang="ru-RU" dirty="0" err="1">
                <a:solidFill>
                  <a:schemeClr val="tx1"/>
                </a:solidFill>
              </a:rPr>
              <a:t>табылады</a:t>
            </a:r>
            <a:r>
              <a:rPr lang="ru-RU" dirty="0">
                <a:solidFill>
                  <a:schemeClr val="tx1"/>
                </a:solidFill>
              </a:rPr>
              <a:t>. </a:t>
            </a:r>
            <a:r>
              <a:rPr lang="ru-RU" dirty="0" err="1">
                <a:solidFill>
                  <a:schemeClr val="tx1"/>
                </a:solidFill>
              </a:rPr>
              <a:t>Жалпы</a:t>
            </a:r>
            <a:r>
              <a:rPr lang="ru-RU" dirty="0">
                <a:solidFill>
                  <a:schemeClr val="tx1"/>
                </a:solidFill>
              </a:rPr>
              <a:t> </a:t>
            </a:r>
            <a:r>
              <a:rPr lang="ru-RU" dirty="0" err="1">
                <a:solidFill>
                  <a:schemeClr val="tx1"/>
                </a:solidFill>
              </a:rPr>
              <a:t>алғанда</a:t>
            </a:r>
            <a:r>
              <a:rPr lang="ru-RU" dirty="0">
                <a:solidFill>
                  <a:schemeClr val="tx1"/>
                </a:solidFill>
              </a:rPr>
              <a:t>, </a:t>
            </a:r>
            <a:r>
              <a:rPr lang="ru-RU" dirty="0" err="1">
                <a:solidFill>
                  <a:schemeClr val="tx1"/>
                </a:solidFill>
              </a:rPr>
              <a:t>қате</a:t>
            </a:r>
            <a:r>
              <a:rPr lang="ru-RU" dirty="0">
                <a:solidFill>
                  <a:schemeClr val="tx1"/>
                </a:solidFill>
              </a:rPr>
              <a:t> </a:t>
            </a:r>
            <a:r>
              <a:rPr lang="ru-RU" dirty="0" err="1">
                <a:solidFill>
                  <a:schemeClr val="tx1"/>
                </a:solidFill>
              </a:rPr>
              <a:t>ықтималдығы</a:t>
            </a:r>
            <a:r>
              <a:rPr lang="ru-RU" dirty="0">
                <a:solidFill>
                  <a:schemeClr val="tx1"/>
                </a:solidFill>
              </a:rPr>
              <a:t> - </a:t>
            </a:r>
            <a:r>
              <a:rPr lang="ru-RU" dirty="0" err="1">
                <a:solidFill>
                  <a:schemeClr val="tx1"/>
                </a:solidFill>
              </a:rPr>
              <a:t>бұл</a:t>
            </a:r>
            <a:r>
              <a:rPr lang="ru-RU" dirty="0">
                <a:solidFill>
                  <a:schemeClr val="tx1"/>
                </a:solidFill>
              </a:rPr>
              <a:t> </a:t>
            </a:r>
            <a:r>
              <a:rPr lang="ru-RU" dirty="0" err="1">
                <a:solidFill>
                  <a:schemeClr val="tx1"/>
                </a:solidFill>
              </a:rPr>
              <a:t>кодтық</a:t>
            </a:r>
            <a:r>
              <a:rPr lang="ru-RU" dirty="0">
                <a:solidFill>
                  <a:schemeClr val="tx1"/>
                </a:solidFill>
              </a:rPr>
              <a:t> </a:t>
            </a:r>
            <a:r>
              <a:rPr lang="ru-RU" dirty="0" err="1">
                <a:solidFill>
                  <a:schemeClr val="tx1"/>
                </a:solidFill>
              </a:rPr>
              <a:t>сипаттамалардың</a:t>
            </a:r>
            <a:r>
              <a:rPr lang="ru-RU" dirty="0">
                <a:solidFill>
                  <a:schemeClr val="tx1"/>
                </a:solidFill>
              </a:rPr>
              <a:t> </a:t>
            </a:r>
            <a:r>
              <a:rPr lang="ru-RU" dirty="0" err="1">
                <a:solidFill>
                  <a:schemeClr val="tx1"/>
                </a:solidFill>
              </a:rPr>
              <a:t>функциясы</a:t>
            </a:r>
            <a:r>
              <a:rPr lang="ru-RU" dirty="0">
                <a:solidFill>
                  <a:schemeClr val="tx1"/>
                </a:solidFill>
              </a:rPr>
              <a:t>, </a:t>
            </a:r>
            <a:r>
              <a:rPr lang="ru-RU" dirty="0" err="1">
                <a:solidFill>
                  <a:schemeClr val="tx1"/>
                </a:solidFill>
              </a:rPr>
              <a:t>ақпаратты</a:t>
            </a:r>
            <a:r>
              <a:rPr lang="ru-RU" dirty="0">
                <a:solidFill>
                  <a:schemeClr val="tx1"/>
                </a:solidFill>
              </a:rPr>
              <a:t> канал </a:t>
            </a:r>
            <a:r>
              <a:rPr lang="ru-RU" dirty="0" err="1">
                <a:solidFill>
                  <a:schemeClr val="tx1"/>
                </a:solidFill>
              </a:rPr>
              <a:t>бойынша</a:t>
            </a:r>
            <a:r>
              <a:rPr lang="ru-RU" dirty="0">
                <a:solidFill>
                  <a:schemeClr val="tx1"/>
                </a:solidFill>
              </a:rPr>
              <a:t> беру </a:t>
            </a:r>
            <a:r>
              <a:rPr lang="ru-RU" dirty="0" err="1">
                <a:solidFill>
                  <a:schemeClr val="tx1"/>
                </a:solidFill>
              </a:rPr>
              <a:t>үшін</a:t>
            </a:r>
            <a:r>
              <a:rPr lang="ru-RU" dirty="0">
                <a:solidFill>
                  <a:schemeClr val="tx1"/>
                </a:solidFill>
              </a:rPr>
              <a:t> </a:t>
            </a:r>
            <a:r>
              <a:rPr lang="ru-RU" dirty="0" err="1">
                <a:solidFill>
                  <a:schemeClr val="tx1"/>
                </a:solidFill>
              </a:rPr>
              <a:t>қолданылатын</a:t>
            </a:r>
            <a:r>
              <a:rPr lang="ru-RU" dirty="0">
                <a:solidFill>
                  <a:schemeClr val="tx1"/>
                </a:solidFill>
              </a:rPr>
              <a:t> </a:t>
            </a:r>
            <a:r>
              <a:rPr lang="ru-RU" dirty="0" err="1">
                <a:solidFill>
                  <a:schemeClr val="tx1"/>
                </a:solidFill>
              </a:rPr>
              <a:t>толқын</a:t>
            </a:r>
            <a:r>
              <a:rPr lang="ru-RU" dirty="0">
                <a:solidFill>
                  <a:schemeClr val="tx1"/>
                </a:solidFill>
              </a:rPr>
              <a:t> </a:t>
            </a:r>
            <a:r>
              <a:rPr lang="ru-RU" dirty="0" err="1">
                <a:solidFill>
                  <a:schemeClr val="tx1"/>
                </a:solidFill>
              </a:rPr>
              <a:t>пішіндерінің</a:t>
            </a:r>
            <a:r>
              <a:rPr lang="ru-RU" dirty="0">
                <a:solidFill>
                  <a:schemeClr val="tx1"/>
                </a:solidFill>
              </a:rPr>
              <a:t> </a:t>
            </a:r>
            <a:r>
              <a:rPr lang="ru-RU" dirty="0" err="1">
                <a:solidFill>
                  <a:schemeClr val="tx1"/>
                </a:solidFill>
              </a:rPr>
              <a:t>түрлері</a:t>
            </a:r>
            <a:r>
              <a:rPr lang="ru-RU" dirty="0">
                <a:solidFill>
                  <a:schemeClr val="tx1"/>
                </a:solidFill>
              </a:rPr>
              <a:t>, </a:t>
            </a:r>
            <a:r>
              <a:rPr lang="ru-RU" dirty="0" err="1">
                <a:solidFill>
                  <a:schemeClr val="tx1"/>
                </a:solidFill>
              </a:rPr>
              <a:t>таратқыш</a:t>
            </a:r>
            <a:r>
              <a:rPr lang="ru-RU" dirty="0">
                <a:solidFill>
                  <a:schemeClr val="tx1"/>
                </a:solidFill>
              </a:rPr>
              <a:t> </a:t>
            </a:r>
            <a:r>
              <a:rPr lang="ru-RU" dirty="0" err="1">
                <a:solidFill>
                  <a:schemeClr val="tx1"/>
                </a:solidFill>
              </a:rPr>
              <a:t>қуаты</a:t>
            </a:r>
            <a:r>
              <a:rPr lang="ru-RU" dirty="0">
                <a:solidFill>
                  <a:schemeClr val="tx1"/>
                </a:solidFill>
              </a:rPr>
              <a:t>, </a:t>
            </a:r>
            <a:r>
              <a:rPr lang="ru-RU" dirty="0" err="1">
                <a:solidFill>
                  <a:schemeClr val="tx1"/>
                </a:solidFill>
              </a:rPr>
              <a:t>арна</a:t>
            </a:r>
            <a:r>
              <a:rPr lang="ru-RU" dirty="0">
                <a:solidFill>
                  <a:schemeClr val="tx1"/>
                </a:solidFill>
              </a:rPr>
              <a:t> </a:t>
            </a:r>
            <a:r>
              <a:rPr lang="ru-RU" dirty="0" err="1">
                <a:solidFill>
                  <a:schemeClr val="tx1"/>
                </a:solidFill>
              </a:rPr>
              <a:t>сипаттамасы</a:t>
            </a:r>
            <a:r>
              <a:rPr lang="ru-RU" dirty="0">
                <a:solidFill>
                  <a:schemeClr val="tx1"/>
                </a:solidFill>
              </a:rPr>
              <a:t>; </a:t>
            </a:r>
            <a:r>
              <a:rPr lang="ru-RU" dirty="0" err="1">
                <a:solidFill>
                  <a:schemeClr val="tx1"/>
                </a:solidFill>
              </a:rPr>
              <a:t>яғни</a:t>
            </a:r>
            <a:r>
              <a:rPr lang="ru-RU" dirty="0">
                <a:solidFill>
                  <a:schemeClr val="tx1"/>
                </a:solidFill>
              </a:rPr>
              <a:t> шу </a:t>
            </a:r>
            <a:r>
              <a:rPr lang="ru-RU" dirty="0" err="1">
                <a:solidFill>
                  <a:schemeClr val="tx1"/>
                </a:solidFill>
              </a:rPr>
              <a:t>мөлшері</a:t>
            </a:r>
            <a:r>
              <a:rPr lang="ru-RU" dirty="0">
                <a:solidFill>
                  <a:schemeClr val="tx1"/>
                </a:solidFill>
              </a:rPr>
              <a:t>, интерференция </a:t>
            </a:r>
            <a:r>
              <a:rPr lang="ru-RU" dirty="0" err="1">
                <a:solidFill>
                  <a:schemeClr val="tx1"/>
                </a:solidFill>
              </a:rPr>
              <a:t>сипаты</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т.б</a:t>
            </a:r>
            <a:r>
              <a:rPr lang="ru-RU" dirty="0">
                <a:solidFill>
                  <a:schemeClr val="tx1"/>
                </a:solidFill>
              </a:rPr>
              <a:t>., демодуляция мен </a:t>
            </a:r>
            <a:r>
              <a:rPr lang="ru-RU" dirty="0" err="1">
                <a:solidFill>
                  <a:schemeClr val="tx1"/>
                </a:solidFill>
              </a:rPr>
              <a:t>декодтау</a:t>
            </a:r>
            <a:r>
              <a:rPr lang="ru-RU" dirty="0">
                <a:solidFill>
                  <a:schemeClr val="tx1"/>
                </a:solidFill>
              </a:rPr>
              <a:t> </a:t>
            </a:r>
            <a:r>
              <a:rPr lang="ru-RU" dirty="0" err="1">
                <a:solidFill>
                  <a:schemeClr val="tx1"/>
                </a:solidFill>
              </a:rPr>
              <a:t>әдісі</a:t>
            </a:r>
            <a:r>
              <a:rPr lang="ru-RU" dirty="0">
                <a:solidFill>
                  <a:schemeClr val="tx1"/>
                </a:solidFill>
              </a:rPr>
              <a:t>.</a:t>
            </a:r>
            <a:endParaRPr lang="en-US" b="1"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just"/>
            <a:r>
              <a:rPr lang="ru-RU" dirty="0" err="1">
                <a:solidFill>
                  <a:schemeClr val="tx1"/>
                </a:solidFill>
              </a:rPr>
              <a:t>Соңғы</a:t>
            </a:r>
            <a:r>
              <a:rPr lang="ru-RU" dirty="0">
                <a:solidFill>
                  <a:schemeClr val="tx1"/>
                </a:solidFill>
              </a:rPr>
              <a:t> </a:t>
            </a:r>
            <a:r>
              <a:rPr lang="ru-RU" dirty="0" err="1">
                <a:solidFill>
                  <a:schemeClr val="tx1"/>
                </a:solidFill>
              </a:rPr>
              <a:t>қадам</a:t>
            </a:r>
            <a:r>
              <a:rPr lang="ru-RU" dirty="0">
                <a:solidFill>
                  <a:schemeClr val="tx1"/>
                </a:solidFill>
              </a:rPr>
              <a:t> </a:t>
            </a:r>
            <a:r>
              <a:rPr lang="ru-RU" dirty="0" err="1">
                <a:solidFill>
                  <a:schemeClr val="tx1"/>
                </a:solidFill>
              </a:rPr>
              <a:t>ретінде</a:t>
            </a:r>
            <a:r>
              <a:rPr lang="ru-RU" dirty="0">
                <a:solidFill>
                  <a:schemeClr val="tx1"/>
                </a:solidFill>
              </a:rPr>
              <a:t>, </a:t>
            </a:r>
            <a:r>
              <a:rPr lang="ru-RU" dirty="0" err="1">
                <a:solidFill>
                  <a:schemeClr val="tx1"/>
                </a:solidFill>
              </a:rPr>
              <a:t>аналогтық</a:t>
            </a:r>
            <a:r>
              <a:rPr lang="ru-RU" dirty="0">
                <a:solidFill>
                  <a:schemeClr val="tx1"/>
                </a:solidFill>
              </a:rPr>
              <a:t> </a:t>
            </a:r>
            <a:r>
              <a:rPr lang="ru-RU" dirty="0" err="1">
                <a:solidFill>
                  <a:schemeClr val="tx1"/>
                </a:solidFill>
              </a:rPr>
              <a:t>шығыс</a:t>
            </a:r>
            <a:r>
              <a:rPr lang="ru-RU" dirty="0">
                <a:solidFill>
                  <a:schemeClr val="tx1"/>
                </a:solidFill>
              </a:rPr>
              <a:t> </a:t>
            </a:r>
            <a:r>
              <a:rPr lang="ru-RU" dirty="0" err="1">
                <a:solidFill>
                  <a:schemeClr val="tx1"/>
                </a:solidFill>
              </a:rPr>
              <a:t>қажет</a:t>
            </a:r>
            <a:r>
              <a:rPr lang="ru-RU" dirty="0">
                <a:solidFill>
                  <a:schemeClr val="tx1"/>
                </a:solidFill>
              </a:rPr>
              <a:t> </a:t>
            </a:r>
            <a:r>
              <a:rPr lang="ru-RU" dirty="0" err="1">
                <a:solidFill>
                  <a:schemeClr val="tx1"/>
                </a:solidFill>
              </a:rPr>
              <a:t>болғанда</a:t>
            </a:r>
            <a:r>
              <a:rPr lang="ru-RU" dirty="0">
                <a:solidFill>
                  <a:schemeClr val="tx1"/>
                </a:solidFill>
              </a:rPr>
              <a:t>, </a:t>
            </a:r>
            <a:r>
              <a:rPr lang="ru-RU" dirty="0" err="1">
                <a:solidFill>
                  <a:schemeClr val="tx1"/>
                </a:solidFill>
              </a:rPr>
              <a:t>бастапқы</a:t>
            </a:r>
            <a:r>
              <a:rPr lang="ru-RU" dirty="0">
                <a:solidFill>
                  <a:schemeClr val="tx1"/>
                </a:solidFill>
              </a:rPr>
              <a:t> декодер </a:t>
            </a:r>
            <a:r>
              <a:rPr lang="ru-RU" dirty="0" err="1">
                <a:solidFill>
                  <a:schemeClr val="tx1"/>
                </a:solidFill>
              </a:rPr>
              <a:t>арна</a:t>
            </a:r>
            <a:r>
              <a:rPr lang="ru-RU" dirty="0">
                <a:solidFill>
                  <a:schemeClr val="tx1"/>
                </a:solidFill>
              </a:rPr>
              <a:t> </a:t>
            </a:r>
            <a:r>
              <a:rPr lang="ru-RU" dirty="0" err="1">
                <a:solidFill>
                  <a:schemeClr val="tx1"/>
                </a:solidFill>
              </a:rPr>
              <a:t>декодерінен</a:t>
            </a:r>
            <a:r>
              <a:rPr lang="ru-RU" dirty="0">
                <a:solidFill>
                  <a:schemeClr val="tx1"/>
                </a:solidFill>
              </a:rPr>
              <a:t> </a:t>
            </a:r>
            <a:r>
              <a:rPr lang="ru-RU" dirty="0" err="1">
                <a:solidFill>
                  <a:schemeClr val="tx1"/>
                </a:solidFill>
              </a:rPr>
              <a:t>шығудың</a:t>
            </a:r>
            <a:r>
              <a:rPr lang="ru-RU" dirty="0">
                <a:solidFill>
                  <a:schemeClr val="tx1"/>
                </a:solidFill>
              </a:rPr>
              <a:t> </a:t>
            </a:r>
            <a:r>
              <a:rPr lang="ru-RU" dirty="0" err="1">
                <a:solidFill>
                  <a:schemeClr val="tx1"/>
                </a:solidFill>
              </a:rPr>
              <a:t>реттілігін</a:t>
            </a:r>
            <a:r>
              <a:rPr lang="ru-RU" dirty="0">
                <a:solidFill>
                  <a:schemeClr val="tx1"/>
                </a:solidFill>
              </a:rPr>
              <a:t> </a:t>
            </a:r>
            <a:r>
              <a:rPr lang="ru-RU" dirty="0" err="1">
                <a:solidFill>
                  <a:schemeClr val="tx1"/>
                </a:solidFill>
              </a:rPr>
              <a:t>қабылдайды</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қолданылатын</a:t>
            </a:r>
            <a:r>
              <a:rPr lang="ru-RU" dirty="0">
                <a:solidFill>
                  <a:schemeClr val="tx1"/>
                </a:solidFill>
              </a:rPr>
              <a:t> </a:t>
            </a:r>
            <a:r>
              <a:rPr lang="ru-RU" dirty="0" err="1">
                <a:solidFill>
                  <a:schemeClr val="tx1"/>
                </a:solidFill>
              </a:rPr>
              <a:t>кодтау</a:t>
            </a:r>
            <a:r>
              <a:rPr lang="ru-RU" dirty="0">
                <a:solidFill>
                  <a:schemeClr val="tx1"/>
                </a:solidFill>
              </a:rPr>
              <a:t> </a:t>
            </a:r>
            <a:r>
              <a:rPr lang="ru-RU" dirty="0" err="1">
                <a:solidFill>
                  <a:schemeClr val="tx1"/>
                </a:solidFill>
              </a:rPr>
              <a:t>әдісі</a:t>
            </a:r>
            <a:r>
              <a:rPr lang="ru-RU" dirty="0">
                <a:solidFill>
                  <a:schemeClr val="tx1"/>
                </a:solidFill>
              </a:rPr>
              <a:t> </a:t>
            </a:r>
            <a:r>
              <a:rPr lang="ru-RU" dirty="0" err="1">
                <a:solidFill>
                  <a:schemeClr val="tx1"/>
                </a:solidFill>
              </a:rPr>
              <a:t>туралы</a:t>
            </a:r>
            <a:r>
              <a:rPr lang="ru-RU" dirty="0">
                <a:solidFill>
                  <a:schemeClr val="tx1"/>
                </a:solidFill>
              </a:rPr>
              <a:t> </a:t>
            </a:r>
            <a:r>
              <a:rPr lang="ru-RU" dirty="0" err="1">
                <a:solidFill>
                  <a:schemeClr val="tx1"/>
                </a:solidFill>
              </a:rPr>
              <a:t>білгендіктен</a:t>
            </a:r>
            <a:r>
              <a:rPr lang="ru-RU" dirty="0">
                <a:solidFill>
                  <a:schemeClr val="tx1"/>
                </a:solidFill>
              </a:rPr>
              <a:t>, </a:t>
            </a:r>
            <a:r>
              <a:rPr lang="ru-RU" dirty="0" err="1">
                <a:solidFill>
                  <a:schemeClr val="tx1"/>
                </a:solidFill>
              </a:rPr>
              <a:t>бастапқы</a:t>
            </a:r>
            <a:r>
              <a:rPr lang="ru-RU" dirty="0">
                <a:solidFill>
                  <a:schemeClr val="tx1"/>
                </a:solidFill>
              </a:rPr>
              <a:t> </a:t>
            </a:r>
            <a:r>
              <a:rPr lang="ru-RU" dirty="0" err="1">
                <a:solidFill>
                  <a:schemeClr val="tx1"/>
                </a:solidFill>
              </a:rPr>
              <a:t>сигналды</a:t>
            </a:r>
            <a:r>
              <a:rPr lang="ru-RU" dirty="0">
                <a:solidFill>
                  <a:schemeClr val="tx1"/>
                </a:solidFill>
              </a:rPr>
              <a:t> </a:t>
            </a:r>
            <a:r>
              <a:rPr lang="ru-RU" dirty="0" err="1">
                <a:solidFill>
                  <a:schemeClr val="tx1"/>
                </a:solidFill>
              </a:rPr>
              <a:t>көзден</a:t>
            </a:r>
            <a:r>
              <a:rPr lang="ru-RU" dirty="0">
                <a:solidFill>
                  <a:schemeClr val="tx1"/>
                </a:solidFill>
              </a:rPr>
              <a:t> </a:t>
            </a:r>
            <a:r>
              <a:rPr lang="ru-RU" dirty="0" err="1">
                <a:solidFill>
                  <a:schemeClr val="tx1"/>
                </a:solidFill>
              </a:rPr>
              <a:t>қалпына</a:t>
            </a:r>
            <a:r>
              <a:rPr lang="ru-RU" dirty="0">
                <a:solidFill>
                  <a:schemeClr val="tx1"/>
                </a:solidFill>
              </a:rPr>
              <a:t> </a:t>
            </a:r>
            <a:r>
              <a:rPr lang="ru-RU" dirty="0" err="1">
                <a:solidFill>
                  <a:schemeClr val="tx1"/>
                </a:solidFill>
              </a:rPr>
              <a:t>келтіруге</a:t>
            </a:r>
            <a:r>
              <a:rPr lang="ru-RU" dirty="0">
                <a:solidFill>
                  <a:schemeClr val="tx1"/>
                </a:solidFill>
              </a:rPr>
              <a:t> </a:t>
            </a:r>
            <a:r>
              <a:rPr lang="ru-RU" dirty="0" err="1">
                <a:solidFill>
                  <a:schemeClr val="tx1"/>
                </a:solidFill>
              </a:rPr>
              <a:t>тырысады</a:t>
            </a:r>
            <a:r>
              <a:rPr lang="ru-RU" dirty="0">
                <a:solidFill>
                  <a:schemeClr val="tx1"/>
                </a:solidFill>
              </a:rPr>
              <a:t>. </a:t>
            </a:r>
            <a:r>
              <a:rPr lang="ru-RU" dirty="0" err="1" smtClean="0">
                <a:solidFill>
                  <a:schemeClr val="tx1"/>
                </a:solidFill>
              </a:rPr>
              <a:t>Мерзімі</a:t>
            </a:r>
            <a:r>
              <a:rPr lang="ru-RU" dirty="0" smtClean="0">
                <a:solidFill>
                  <a:schemeClr val="tx1"/>
                </a:solidFill>
              </a:rPr>
              <a:t> </a:t>
            </a:r>
            <a:r>
              <a:rPr lang="ru-RU" dirty="0" err="1" smtClean="0">
                <a:solidFill>
                  <a:schemeClr val="tx1"/>
                </a:solidFill>
              </a:rPr>
              <a:t>бастапқы</a:t>
            </a:r>
            <a:r>
              <a:rPr lang="ru-RU" dirty="0" smtClean="0">
                <a:solidFill>
                  <a:schemeClr val="tx1"/>
                </a:solidFill>
              </a:rPr>
              <a:t> </a:t>
            </a:r>
            <a:r>
              <a:rPr lang="ru-RU" dirty="0" err="1">
                <a:solidFill>
                  <a:schemeClr val="tx1"/>
                </a:solidFill>
              </a:rPr>
              <a:t>кодтаушы</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мүмкін</a:t>
            </a:r>
            <a:r>
              <a:rPr lang="ru-RU" dirty="0">
                <a:solidFill>
                  <a:schemeClr val="tx1"/>
                </a:solidFill>
              </a:rPr>
              <a:t>, </a:t>
            </a:r>
            <a:r>
              <a:rPr lang="ru-RU" dirty="0" err="1">
                <a:solidFill>
                  <a:schemeClr val="tx1"/>
                </a:solidFill>
              </a:rPr>
              <a:t>бастапқы</a:t>
            </a:r>
            <a:r>
              <a:rPr lang="ru-RU" dirty="0">
                <a:solidFill>
                  <a:schemeClr val="tx1"/>
                </a:solidFill>
              </a:rPr>
              <a:t> декодер </a:t>
            </a:r>
            <a:r>
              <a:rPr lang="ru-RU" dirty="0" err="1">
                <a:solidFill>
                  <a:schemeClr val="tx1"/>
                </a:solidFill>
              </a:rPr>
              <a:t>енгізген</a:t>
            </a:r>
            <a:r>
              <a:rPr lang="ru-RU" dirty="0">
                <a:solidFill>
                  <a:schemeClr val="tx1"/>
                </a:solidFill>
              </a:rPr>
              <a:t> </a:t>
            </a:r>
            <a:r>
              <a:rPr lang="ru-RU" dirty="0" err="1">
                <a:solidFill>
                  <a:schemeClr val="tx1"/>
                </a:solidFill>
              </a:rPr>
              <a:t>арналық</a:t>
            </a:r>
            <a:r>
              <a:rPr lang="ru-RU" dirty="0">
                <a:solidFill>
                  <a:schemeClr val="tx1"/>
                </a:solidFill>
              </a:rPr>
              <a:t> </a:t>
            </a:r>
            <a:r>
              <a:rPr lang="ru-RU" dirty="0" err="1">
                <a:solidFill>
                  <a:schemeClr val="tx1"/>
                </a:solidFill>
              </a:rPr>
              <a:t>декодтау</a:t>
            </a:r>
            <a:r>
              <a:rPr lang="ru-RU" dirty="0">
                <a:solidFill>
                  <a:schemeClr val="tx1"/>
                </a:solidFill>
              </a:rPr>
              <a:t> </a:t>
            </a:r>
            <a:r>
              <a:rPr lang="ru-RU" dirty="0" err="1">
                <a:solidFill>
                  <a:schemeClr val="tx1"/>
                </a:solidFill>
              </a:rPr>
              <a:t>қателері</a:t>
            </a:r>
            <a:r>
              <a:rPr lang="ru-RU" dirty="0">
                <a:solidFill>
                  <a:schemeClr val="tx1"/>
                </a:solidFill>
              </a:rPr>
              <a:t> мен </a:t>
            </a:r>
            <a:r>
              <a:rPr lang="ru-RU" dirty="0" err="1">
                <a:solidFill>
                  <a:schemeClr val="tx1"/>
                </a:solidFill>
              </a:rPr>
              <a:t>мүмкін</a:t>
            </a:r>
            <a:r>
              <a:rPr lang="ru-RU" dirty="0">
                <a:solidFill>
                  <a:schemeClr val="tx1"/>
                </a:solidFill>
              </a:rPr>
              <a:t> </a:t>
            </a:r>
            <a:r>
              <a:rPr lang="ru-RU" dirty="0" err="1">
                <a:solidFill>
                  <a:schemeClr val="tx1"/>
                </a:solidFill>
              </a:rPr>
              <a:t>болатын</a:t>
            </a:r>
            <a:r>
              <a:rPr lang="ru-RU" dirty="0">
                <a:solidFill>
                  <a:schemeClr val="tx1"/>
                </a:solidFill>
              </a:rPr>
              <a:t> </a:t>
            </a:r>
            <a:r>
              <a:rPr lang="ru-RU" dirty="0" err="1">
                <a:solidFill>
                  <a:schemeClr val="tx1"/>
                </a:solidFill>
              </a:rPr>
              <a:t>бұрмалануларға</a:t>
            </a:r>
            <a:r>
              <a:rPr lang="ru-RU" dirty="0">
                <a:solidFill>
                  <a:schemeClr val="tx1"/>
                </a:solidFill>
              </a:rPr>
              <a:t>, </a:t>
            </a:r>
            <a:r>
              <a:rPr lang="ru-RU" dirty="0" err="1">
                <a:solidFill>
                  <a:schemeClr val="tx1"/>
                </a:solidFill>
              </a:rPr>
              <a:t>бастапқы</a:t>
            </a:r>
            <a:r>
              <a:rPr lang="ru-RU" dirty="0">
                <a:solidFill>
                  <a:schemeClr val="tx1"/>
                </a:solidFill>
              </a:rPr>
              <a:t> </a:t>
            </a:r>
            <a:r>
              <a:rPr lang="ru-RU" dirty="0" err="1">
                <a:solidFill>
                  <a:schemeClr val="tx1"/>
                </a:solidFill>
              </a:rPr>
              <a:t>декодердің</a:t>
            </a:r>
            <a:r>
              <a:rPr lang="ru-RU" dirty="0">
                <a:solidFill>
                  <a:schemeClr val="tx1"/>
                </a:solidFill>
              </a:rPr>
              <a:t> </a:t>
            </a:r>
            <a:r>
              <a:rPr lang="ru-RU" dirty="0" err="1">
                <a:solidFill>
                  <a:schemeClr val="tx1"/>
                </a:solidFill>
              </a:rPr>
              <a:t>шығысындағы</a:t>
            </a:r>
            <a:r>
              <a:rPr lang="ru-RU" dirty="0">
                <a:solidFill>
                  <a:schemeClr val="tx1"/>
                </a:solidFill>
              </a:rPr>
              <a:t> сигнал </a:t>
            </a:r>
            <a:r>
              <a:rPr lang="ru-RU" dirty="0" err="1">
                <a:solidFill>
                  <a:schemeClr val="tx1"/>
                </a:solidFill>
              </a:rPr>
              <a:t>бастапқы</a:t>
            </a:r>
            <a:r>
              <a:rPr lang="ru-RU" dirty="0">
                <a:solidFill>
                  <a:schemeClr val="tx1"/>
                </a:solidFill>
              </a:rPr>
              <a:t> </a:t>
            </a:r>
            <a:r>
              <a:rPr lang="ru-RU" dirty="0" err="1">
                <a:solidFill>
                  <a:schemeClr val="tx1"/>
                </a:solidFill>
              </a:rPr>
              <a:t>көздің</a:t>
            </a:r>
            <a:r>
              <a:rPr lang="ru-RU" dirty="0">
                <a:solidFill>
                  <a:schemeClr val="tx1"/>
                </a:solidFill>
              </a:rPr>
              <a:t> </a:t>
            </a:r>
            <a:r>
              <a:rPr lang="ru-RU" dirty="0" err="1">
                <a:solidFill>
                  <a:schemeClr val="tx1"/>
                </a:solidFill>
              </a:rPr>
              <a:t>шығысына</a:t>
            </a:r>
            <a:r>
              <a:rPr lang="ru-RU" dirty="0">
                <a:solidFill>
                  <a:schemeClr val="tx1"/>
                </a:solidFill>
              </a:rPr>
              <a:t> </a:t>
            </a:r>
            <a:r>
              <a:rPr lang="ru-RU" dirty="0" err="1">
                <a:solidFill>
                  <a:schemeClr val="tx1"/>
                </a:solidFill>
              </a:rPr>
              <a:t>жақындау</a:t>
            </a:r>
            <a:r>
              <a:rPr lang="ru-RU" dirty="0">
                <a:solidFill>
                  <a:schemeClr val="tx1"/>
                </a:solidFill>
              </a:rPr>
              <a:t> </a:t>
            </a:r>
            <a:r>
              <a:rPr lang="ru-RU" dirty="0" err="1">
                <a:solidFill>
                  <a:schemeClr val="tx1"/>
                </a:solidFill>
              </a:rPr>
              <a:t>болып</a:t>
            </a:r>
            <a:r>
              <a:rPr lang="ru-RU" dirty="0">
                <a:solidFill>
                  <a:schemeClr val="tx1"/>
                </a:solidFill>
              </a:rPr>
              <a:t> </a:t>
            </a:r>
            <a:r>
              <a:rPr lang="ru-RU" dirty="0" err="1">
                <a:solidFill>
                  <a:schemeClr val="tx1"/>
                </a:solidFill>
              </a:rPr>
              <a:t>табылады</a:t>
            </a:r>
            <a:r>
              <a:rPr lang="ru-RU" dirty="0">
                <a:solidFill>
                  <a:schemeClr val="tx1"/>
                </a:solidFill>
              </a:rPr>
              <a:t>.</a:t>
            </a:r>
            <a:endParaRPr lang="en-US" b="1"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lnSpcReduction="10000"/>
          </a:bodyPr>
          <a:lstStyle/>
          <a:p>
            <a:pPr algn="just"/>
            <a:r>
              <a:rPr lang="en-US" dirty="0" smtClean="0">
                <a:solidFill>
                  <a:schemeClr val="tx1"/>
                </a:solidFill>
              </a:rPr>
              <a:t> </a:t>
            </a:r>
            <a:r>
              <a:rPr lang="ru-RU" dirty="0" err="1">
                <a:solidFill>
                  <a:schemeClr val="tx1"/>
                </a:solidFill>
              </a:rPr>
              <a:t>Үздіксіз</a:t>
            </a:r>
            <a:r>
              <a:rPr lang="ru-RU" dirty="0">
                <a:solidFill>
                  <a:schemeClr val="tx1"/>
                </a:solidFill>
              </a:rPr>
              <a:t> </a:t>
            </a:r>
            <a:r>
              <a:rPr lang="ru-RU" dirty="0" err="1">
                <a:solidFill>
                  <a:schemeClr val="tx1"/>
                </a:solidFill>
              </a:rPr>
              <a:t>хабарлар</a:t>
            </a:r>
            <a:r>
              <a:rPr lang="ru-RU" dirty="0">
                <a:solidFill>
                  <a:schemeClr val="tx1"/>
                </a:solidFill>
              </a:rPr>
              <a:t> </a:t>
            </a:r>
            <a:r>
              <a:rPr lang="ru-RU" dirty="0" err="1">
                <a:solidFill>
                  <a:schemeClr val="tx1"/>
                </a:solidFill>
              </a:rPr>
              <a:t>көзін</a:t>
            </a:r>
            <a:r>
              <a:rPr lang="ru-RU" dirty="0">
                <a:solidFill>
                  <a:schemeClr val="tx1"/>
                </a:solidFill>
              </a:rPr>
              <a:t> </a:t>
            </a:r>
            <a:r>
              <a:rPr lang="en-US" dirty="0" smtClean="0">
                <a:solidFill>
                  <a:schemeClr val="tx1"/>
                </a:solidFill>
              </a:rPr>
              <a:t>АСТ</a:t>
            </a:r>
            <a:r>
              <a:rPr lang="en-US" dirty="0" smtClean="0">
                <a:solidFill>
                  <a:schemeClr val="tx1"/>
                </a:solidFill>
              </a:rPr>
              <a:t> -</a:t>
            </a:r>
            <a:r>
              <a:rPr lang="ru-RU" dirty="0" smtClean="0">
                <a:solidFill>
                  <a:schemeClr val="tx1"/>
                </a:solidFill>
              </a:rPr>
              <a:t>пен </a:t>
            </a:r>
            <a:r>
              <a:rPr lang="ru-RU" dirty="0" err="1">
                <a:solidFill>
                  <a:schemeClr val="tx1"/>
                </a:solidFill>
              </a:rPr>
              <a:t>біріктіруді</a:t>
            </a:r>
            <a:r>
              <a:rPr lang="ru-RU" dirty="0">
                <a:solidFill>
                  <a:schemeClr val="tx1"/>
                </a:solidFill>
              </a:rPr>
              <a:t> </a:t>
            </a:r>
            <a:r>
              <a:rPr lang="ru-RU" dirty="0" err="1">
                <a:solidFill>
                  <a:schemeClr val="tx1"/>
                </a:solidFill>
              </a:rPr>
              <a:t>дискретті</a:t>
            </a:r>
            <a:r>
              <a:rPr lang="ru-RU" dirty="0">
                <a:solidFill>
                  <a:schemeClr val="tx1"/>
                </a:solidFill>
              </a:rPr>
              <a:t> </a:t>
            </a:r>
            <a:r>
              <a:rPr lang="ru-RU" dirty="0" err="1">
                <a:solidFill>
                  <a:schemeClr val="tx1"/>
                </a:solidFill>
              </a:rPr>
              <a:t>хабарламалар</a:t>
            </a:r>
            <a:r>
              <a:rPr lang="ru-RU" dirty="0">
                <a:solidFill>
                  <a:schemeClr val="tx1"/>
                </a:solidFill>
              </a:rPr>
              <a:t> </a:t>
            </a:r>
            <a:r>
              <a:rPr lang="ru-RU" dirty="0" err="1">
                <a:solidFill>
                  <a:schemeClr val="tx1"/>
                </a:solidFill>
              </a:rPr>
              <a:t>көзі</a:t>
            </a:r>
            <a:r>
              <a:rPr lang="ru-RU" dirty="0">
                <a:solidFill>
                  <a:schemeClr val="tx1"/>
                </a:solidFill>
              </a:rPr>
              <a:t> </a:t>
            </a:r>
            <a:r>
              <a:rPr lang="ru-RU" dirty="0" err="1">
                <a:solidFill>
                  <a:schemeClr val="tx1"/>
                </a:solidFill>
              </a:rPr>
              <a:t>ретінде</a:t>
            </a:r>
            <a:r>
              <a:rPr lang="ru-RU" dirty="0">
                <a:solidFill>
                  <a:schemeClr val="tx1"/>
                </a:solidFill>
              </a:rPr>
              <a:t> </a:t>
            </a:r>
            <a:r>
              <a:rPr lang="ru-RU" dirty="0" err="1">
                <a:solidFill>
                  <a:schemeClr val="tx1"/>
                </a:solidFill>
              </a:rPr>
              <a:t>қарастыруға</a:t>
            </a:r>
            <a:r>
              <a:rPr lang="ru-RU" dirty="0">
                <a:solidFill>
                  <a:schemeClr val="tx1"/>
                </a:solidFill>
              </a:rPr>
              <a:t> </a:t>
            </a:r>
            <a:r>
              <a:rPr lang="ru-RU" dirty="0" err="1">
                <a:solidFill>
                  <a:schemeClr val="tx1"/>
                </a:solidFill>
              </a:rPr>
              <a:t>болады</a:t>
            </a:r>
            <a:r>
              <a:rPr lang="ru-RU" dirty="0">
                <a:solidFill>
                  <a:schemeClr val="tx1"/>
                </a:solidFill>
              </a:rPr>
              <a:t>. </a:t>
            </a:r>
            <a:r>
              <a:rPr lang="ru-RU" dirty="0" err="1">
                <a:solidFill>
                  <a:schemeClr val="tx1"/>
                </a:solidFill>
              </a:rPr>
              <a:t>Дискретті</a:t>
            </a:r>
            <a:r>
              <a:rPr lang="ru-RU" dirty="0">
                <a:solidFill>
                  <a:schemeClr val="tx1"/>
                </a:solidFill>
              </a:rPr>
              <a:t> </a:t>
            </a:r>
            <a:r>
              <a:rPr lang="ru-RU" dirty="0" err="1">
                <a:solidFill>
                  <a:schemeClr val="tx1"/>
                </a:solidFill>
              </a:rPr>
              <a:t>хабарламалардың</a:t>
            </a:r>
            <a:r>
              <a:rPr lang="ru-RU" dirty="0">
                <a:solidFill>
                  <a:schemeClr val="tx1"/>
                </a:solidFill>
              </a:rPr>
              <a:t> </a:t>
            </a:r>
            <a:r>
              <a:rPr lang="ru-RU" dirty="0" err="1">
                <a:solidFill>
                  <a:schemeClr val="tx1"/>
                </a:solidFill>
              </a:rPr>
              <a:t>элементтері</a:t>
            </a:r>
            <a:r>
              <a:rPr lang="ru-RU" dirty="0">
                <a:solidFill>
                  <a:schemeClr val="tx1"/>
                </a:solidFill>
              </a:rPr>
              <a:t> </a:t>
            </a:r>
            <a:r>
              <a:rPr lang="en-US" dirty="0" err="1">
                <a:solidFill>
                  <a:schemeClr val="tx1"/>
                </a:solidFill>
              </a:rPr>
              <a:t>a</a:t>
            </a:r>
            <a:r>
              <a:rPr lang="en-US" baseline="-25000" dirty="0" err="1">
                <a:solidFill>
                  <a:schemeClr val="tx1"/>
                </a:solidFill>
              </a:rPr>
              <a:t>i</a:t>
            </a:r>
            <a:r>
              <a:rPr lang="en-US" dirty="0">
                <a:solidFill>
                  <a:schemeClr val="tx1"/>
                </a:solidFill>
              </a:rPr>
              <a:t> </a:t>
            </a:r>
            <a:r>
              <a:rPr lang="ru-RU" dirty="0" err="1">
                <a:solidFill>
                  <a:schemeClr val="tx1"/>
                </a:solidFill>
              </a:rPr>
              <a:t>символдары</a:t>
            </a:r>
            <a:r>
              <a:rPr lang="ru-RU" dirty="0">
                <a:solidFill>
                  <a:schemeClr val="tx1"/>
                </a:solidFill>
              </a:rPr>
              <a:t> </a:t>
            </a:r>
            <a:r>
              <a:rPr lang="ru-RU" dirty="0" err="1">
                <a:solidFill>
                  <a:schemeClr val="tx1"/>
                </a:solidFill>
              </a:rPr>
              <a:t>болып</a:t>
            </a:r>
            <a:r>
              <a:rPr lang="ru-RU" dirty="0">
                <a:solidFill>
                  <a:schemeClr val="tx1"/>
                </a:solidFill>
              </a:rPr>
              <a:t> </a:t>
            </a:r>
            <a:r>
              <a:rPr lang="ru-RU" dirty="0" err="1">
                <a:solidFill>
                  <a:schemeClr val="tx1"/>
                </a:solidFill>
              </a:rPr>
              <a:t>табылады</a:t>
            </a:r>
            <a:r>
              <a:rPr lang="ru-RU" dirty="0">
                <a:solidFill>
                  <a:schemeClr val="tx1"/>
                </a:solidFill>
              </a:rPr>
              <a:t>. </a:t>
            </a:r>
            <a:r>
              <a:rPr lang="ru-RU" dirty="0" err="1">
                <a:solidFill>
                  <a:schemeClr val="tx1"/>
                </a:solidFill>
              </a:rPr>
              <a:t>Дискретті</a:t>
            </a:r>
            <a:r>
              <a:rPr lang="ru-RU" dirty="0">
                <a:solidFill>
                  <a:schemeClr val="tx1"/>
                </a:solidFill>
              </a:rPr>
              <a:t> </a:t>
            </a:r>
            <a:r>
              <a:rPr lang="ru-RU" dirty="0" err="1">
                <a:solidFill>
                  <a:schemeClr val="tx1"/>
                </a:solidFill>
              </a:rPr>
              <a:t>хабарламаларды</a:t>
            </a:r>
            <a:r>
              <a:rPr lang="ru-RU" dirty="0">
                <a:solidFill>
                  <a:schemeClr val="tx1"/>
                </a:solidFill>
              </a:rPr>
              <a:t> </a:t>
            </a:r>
            <a:r>
              <a:rPr lang="ru-RU" dirty="0" err="1">
                <a:solidFill>
                  <a:schemeClr val="tx1"/>
                </a:solidFill>
              </a:rPr>
              <a:t>жіберу</a:t>
            </a:r>
            <a:r>
              <a:rPr lang="ru-RU" dirty="0">
                <a:solidFill>
                  <a:schemeClr val="tx1"/>
                </a:solidFill>
              </a:rPr>
              <a:t> </a:t>
            </a:r>
            <a:r>
              <a:rPr lang="ru-RU" dirty="0" err="1">
                <a:solidFill>
                  <a:schemeClr val="tx1"/>
                </a:solidFill>
              </a:rPr>
              <a:t>кезінде</a:t>
            </a:r>
            <a:r>
              <a:rPr lang="ru-RU" dirty="0">
                <a:solidFill>
                  <a:schemeClr val="tx1"/>
                </a:solidFill>
              </a:rPr>
              <a:t> </a:t>
            </a:r>
            <a:r>
              <a:rPr lang="ru-RU" dirty="0" err="1">
                <a:solidFill>
                  <a:schemeClr val="tx1"/>
                </a:solidFill>
              </a:rPr>
              <a:t>хабарламаның</a:t>
            </a:r>
            <a:r>
              <a:rPr lang="ru-RU" dirty="0">
                <a:solidFill>
                  <a:schemeClr val="tx1"/>
                </a:solidFill>
              </a:rPr>
              <a:t> </a:t>
            </a:r>
            <a:r>
              <a:rPr lang="ru-RU" dirty="0" err="1">
                <a:solidFill>
                  <a:schemeClr val="tx1"/>
                </a:solidFill>
              </a:rPr>
              <a:t>әрбір</a:t>
            </a:r>
            <a:r>
              <a:rPr lang="ru-RU" dirty="0">
                <a:solidFill>
                  <a:schemeClr val="tx1"/>
                </a:solidFill>
              </a:rPr>
              <a:t> </a:t>
            </a:r>
            <a:r>
              <a:rPr lang="ru-RU" dirty="0" err="1">
                <a:solidFill>
                  <a:schemeClr val="tx1"/>
                </a:solidFill>
              </a:rPr>
              <a:t>элементі</a:t>
            </a:r>
            <a:r>
              <a:rPr lang="ru-RU" dirty="0">
                <a:solidFill>
                  <a:schemeClr val="tx1"/>
                </a:solidFill>
              </a:rPr>
              <a:t> </a:t>
            </a:r>
            <a:r>
              <a:rPr lang="ru-RU" b="1" i="1" dirty="0" err="1">
                <a:solidFill>
                  <a:schemeClr val="tx1"/>
                </a:solidFill>
              </a:rPr>
              <a:t>кодтық</a:t>
            </a:r>
            <a:r>
              <a:rPr lang="ru-RU" b="1" i="1" dirty="0">
                <a:solidFill>
                  <a:schemeClr val="tx1"/>
                </a:solidFill>
              </a:rPr>
              <a:t> комбинация </a:t>
            </a:r>
            <a:r>
              <a:rPr lang="ru-RU" dirty="0" err="1">
                <a:solidFill>
                  <a:schemeClr val="tx1"/>
                </a:solidFill>
              </a:rPr>
              <a:t>деп</a:t>
            </a:r>
            <a:r>
              <a:rPr lang="ru-RU" dirty="0">
                <a:solidFill>
                  <a:schemeClr val="tx1"/>
                </a:solidFill>
              </a:rPr>
              <a:t> </a:t>
            </a:r>
            <a:r>
              <a:rPr lang="ru-RU" dirty="0" err="1">
                <a:solidFill>
                  <a:schemeClr val="tx1"/>
                </a:solidFill>
              </a:rPr>
              <a:t>аталатын</a:t>
            </a:r>
            <a:r>
              <a:rPr lang="ru-RU" dirty="0">
                <a:solidFill>
                  <a:schemeClr val="tx1"/>
                </a:solidFill>
              </a:rPr>
              <a:t> </a:t>
            </a:r>
            <a:r>
              <a:rPr lang="ru-RU" dirty="0" err="1">
                <a:solidFill>
                  <a:schemeClr val="tx1"/>
                </a:solidFill>
              </a:rPr>
              <a:t>кодтық</a:t>
            </a:r>
            <a:r>
              <a:rPr lang="ru-RU" dirty="0">
                <a:solidFill>
                  <a:schemeClr val="tx1"/>
                </a:solidFill>
              </a:rPr>
              <a:t> </a:t>
            </a:r>
            <a:r>
              <a:rPr lang="ru-RU" dirty="0" err="1">
                <a:solidFill>
                  <a:schemeClr val="tx1"/>
                </a:solidFill>
              </a:rPr>
              <a:t>белгілер</a:t>
            </a:r>
            <a:r>
              <a:rPr lang="ru-RU" dirty="0">
                <a:solidFill>
                  <a:schemeClr val="tx1"/>
                </a:solidFill>
              </a:rPr>
              <a:t> </a:t>
            </a:r>
            <a:r>
              <a:rPr lang="ru-RU" dirty="0" err="1">
                <a:solidFill>
                  <a:schemeClr val="tx1"/>
                </a:solidFill>
              </a:rPr>
              <a:t>тізбегіне</a:t>
            </a:r>
            <a:r>
              <a:rPr lang="ru-RU" dirty="0">
                <a:solidFill>
                  <a:schemeClr val="tx1"/>
                </a:solidFill>
              </a:rPr>
              <a:t> </a:t>
            </a:r>
            <a:r>
              <a:rPr lang="ru-RU" dirty="0" err="1">
                <a:solidFill>
                  <a:schemeClr val="tx1"/>
                </a:solidFill>
              </a:rPr>
              <a:t>кодталады</a:t>
            </a:r>
            <a:r>
              <a:rPr lang="ru-RU" dirty="0">
                <a:solidFill>
                  <a:schemeClr val="tx1"/>
                </a:solidFill>
              </a:rPr>
              <a:t>. </a:t>
            </a:r>
            <a:r>
              <a:rPr lang="ru-RU" b="1" i="1" dirty="0">
                <a:solidFill>
                  <a:schemeClr val="tx1"/>
                </a:solidFill>
              </a:rPr>
              <a:t>Код</a:t>
            </a:r>
            <a:r>
              <a:rPr lang="ru-RU" dirty="0">
                <a:solidFill>
                  <a:schemeClr val="tx1"/>
                </a:solidFill>
              </a:rPr>
              <a:t> - </a:t>
            </a:r>
            <a:r>
              <a:rPr lang="ru-RU" dirty="0" err="1">
                <a:solidFill>
                  <a:schemeClr val="tx1"/>
                </a:solidFill>
              </a:rPr>
              <a:t>бұл</a:t>
            </a:r>
            <a:r>
              <a:rPr lang="ru-RU" dirty="0">
                <a:solidFill>
                  <a:schemeClr val="tx1"/>
                </a:solidFill>
              </a:rPr>
              <a:t> код </a:t>
            </a:r>
            <a:r>
              <a:rPr lang="ru-RU" dirty="0" err="1">
                <a:solidFill>
                  <a:schemeClr val="tx1"/>
                </a:solidFill>
              </a:rPr>
              <a:t>комбинацияларының</a:t>
            </a:r>
            <a:r>
              <a:rPr lang="ru-RU" dirty="0">
                <a:solidFill>
                  <a:schemeClr val="tx1"/>
                </a:solidFill>
              </a:rPr>
              <a:t> </a:t>
            </a:r>
            <a:r>
              <a:rPr lang="ru-RU" dirty="0" err="1">
                <a:solidFill>
                  <a:schemeClr val="tx1"/>
                </a:solidFill>
              </a:rPr>
              <a:t>барлық</a:t>
            </a:r>
            <a:r>
              <a:rPr lang="ru-RU" dirty="0">
                <a:solidFill>
                  <a:schemeClr val="tx1"/>
                </a:solidFill>
              </a:rPr>
              <a:t> </a:t>
            </a:r>
            <a:r>
              <a:rPr lang="ru-RU" dirty="0" err="1">
                <a:solidFill>
                  <a:schemeClr val="tx1"/>
                </a:solidFill>
              </a:rPr>
              <a:t>түрлерінің</a:t>
            </a:r>
            <a:r>
              <a:rPr lang="ru-RU" dirty="0">
                <a:solidFill>
                  <a:schemeClr val="tx1"/>
                </a:solidFill>
              </a:rPr>
              <a:t> </a:t>
            </a:r>
            <a:r>
              <a:rPr lang="ru-RU" dirty="0" err="1">
                <a:solidFill>
                  <a:schemeClr val="tx1"/>
                </a:solidFill>
              </a:rPr>
              <a:t>жиынтығы</a:t>
            </a:r>
            <a:r>
              <a:rPr lang="ru-RU" dirty="0">
                <a:solidFill>
                  <a:schemeClr val="tx1"/>
                </a:solidFill>
              </a:rPr>
              <a:t>. </a:t>
            </a:r>
            <a:r>
              <a:rPr lang="ru-RU" dirty="0" err="1">
                <a:solidFill>
                  <a:schemeClr val="tx1"/>
                </a:solidFill>
              </a:rPr>
              <a:t>Кодтау</a:t>
            </a:r>
            <a:r>
              <a:rPr lang="ru-RU" dirty="0">
                <a:solidFill>
                  <a:schemeClr val="tx1"/>
                </a:solidFill>
              </a:rPr>
              <a:t> - </a:t>
            </a:r>
            <a:r>
              <a:rPr lang="ru-RU" dirty="0" err="1">
                <a:solidFill>
                  <a:schemeClr val="tx1"/>
                </a:solidFill>
              </a:rPr>
              <a:t>бұл</a:t>
            </a:r>
            <a:r>
              <a:rPr lang="ru-RU" dirty="0">
                <a:solidFill>
                  <a:schemeClr val="tx1"/>
                </a:solidFill>
              </a:rPr>
              <a:t> код </a:t>
            </a:r>
            <a:r>
              <a:rPr lang="ru-RU" dirty="0" err="1">
                <a:solidFill>
                  <a:schemeClr val="tx1"/>
                </a:solidFill>
              </a:rPr>
              <a:t>белгілерінің</a:t>
            </a:r>
            <a:r>
              <a:rPr lang="ru-RU" dirty="0">
                <a:solidFill>
                  <a:schemeClr val="tx1"/>
                </a:solidFill>
              </a:rPr>
              <a:t> </a:t>
            </a:r>
            <a:r>
              <a:rPr lang="ru-RU" dirty="0" err="1">
                <a:solidFill>
                  <a:schemeClr val="tx1"/>
                </a:solidFill>
              </a:rPr>
              <a:t>тізбегіне</a:t>
            </a:r>
            <a:r>
              <a:rPr lang="ru-RU" dirty="0">
                <a:solidFill>
                  <a:schemeClr val="tx1"/>
                </a:solidFill>
              </a:rPr>
              <a:t> </a:t>
            </a:r>
            <a:r>
              <a:rPr lang="ru-RU" dirty="0" err="1">
                <a:solidFill>
                  <a:schemeClr val="tx1"/>
                </a:solidFill>
              </a:rPr>
              <a:t>айналатын</a:t>
            </a:r>
            <a:r>
              <a:rPr lang="ru-RU" dirty="0">
                <a:solidFill>
                  <a:schemeClr val="tx1"/>
                </a:solidFill>
              </a:rPr>
              <a:t> </a:t>
            </a:r>
            <a:r>
              <a:rPr lang="ru-RU" dirty="0" err="1">
                <a:solidFill>
                  <a:schemeClr val="tx1"/>
                </a:solidFill>
              </a:rPr>
              <a:t>хабарлама</a:t>
            </a:r>
            <a:r>
              <a:rPr lang="ru-RU" dirty="0">
                <a:solidFill>
                  <a:schemeClr val="tx1"/>
                </a:solidFill>
              </a:rPr>
              <a:t>. </a:t>
            </a:r>
            <a:r>
              <a:rPr lang="ru-RU" b="1" i="1" dirty="0" err="1">
                <a:solidFill>
                  <a:schemeClr val="tx1"/>
                </a:solidFill>
              </a:rPr>
              <a:t>Декодтау</a:t>
            </a:r>
            <a:r>
              <a:rPr lang="ru-RU" dirty="0">
                <a:solidFill>
                  <a:schemeClr val="tx1"/>
                </a:solidFill>
              </a:rPr>
              <a:t> - </a:t>
            </a:r>
            <a:r>
              <a:rPr lang="ru-RU" dirty="0" err="1">
                <a:solidFill>
                  <a:schemeClr val="tx1"/>
                </a:solidFill>
              </a:rPr>
              <a:t>бұл</a:t>
            </a:r>
            <a:r>
              <a:rPr lang="ru-RU" dirty="0">
                <a:solidFill>
                  <a:schemeClr val="tx1"/>
                </a:solidFill>
              </a:rPr>
              <a:t> </a:t>
            </a:r>
            <a:r>
              <a:rPr lang="ru-RU" dirty="0" err="1">
                <a:solidFill>
                  <a:schemeClr val="tx1"/>
                </a:solidFill>
              </a:rPr>
              <a:t>кодтауға</a:t>
            </a:r>
            <a:r>
              <a:rPr lang="ru-RU" dirty="0">
                <a:solidFill>
                  <a:schemeClr val="tx1"/>
                </a:solidFill>
              </a:rPr>
              <a:t> </a:t>
            </a:r>
            <a:r>
              <a:rPr lang="ru-RU" dirty="0" err="1">
                <a:solidFill>
                  <a:schemeClr val="tx1"/>
                </a:solidFill>
              </a:rPr>
              <a:t>кері</a:t>
            </a:r>
            <a:r>
              <a:rPr lang="ru-RU" dirty="0">
                <a:solidFill>
                  <a:schemeClr val="tx1"/>
                </a:solidFill>
              </a:rPr>
              <a:t> процедура, </a:t>
            </a:r>
            <a:r>
              <a:rPr lang="ru-RU" dirty="0" err="1">
                <a:solidFill>
                  <a:schemeClr val="tx1"/>
                </a:solidFill>
              </a:rPr>
              <a:t>қабылданған</a:t>
            </a:r>
            <a:r>
              <a:rPr lang="ru-RU" dirty="0">
                <a:solidFill>
                  <a:schemeClr val="tx1"/>
                </a:solidFill>
              </a:rPr>
              <a:t> код </a:t>
            </a:r>
            <a:r>
              <a:rPr lang="ru-RU" dirty="0" err="1">
                <a:solidFill>
                  <a:schemeClr val="tx1"/>
                </a:solidFill>
              </a:rPr>
              <a:t>белгілерінен</a:t>
            </a:r>
            <a:r>
              <a:rPr lang="ru-RU" dirty="0">
                <a:solidFill>
                  <a:schemeClr val="tx1"/>
                </a:solidFill>
              </a:rPr>
              <a:t> </a:t>
            </a:r>
            <a:r>
              <a:rPr lang="ru-RU" dirty="0" err="1">
                <a:solidFill>
                  <a:schemeClr val="tx1"/>
                </a:solidFill>
              </a:rPr>
              <a:t>жіберілген</a:t>
            </a:r>
            <a:r>
              <a:rPr lang="ru-RU" dirty="0">
                <a:solidFill>
                  <a:schemeClr val="tx1"/>
                </a:solidFill>
              </a:rPr>
              <a:t> </a:t>
            </a:r>
            <a:r>
              <a:rPr lang="ru-RU" dirty="0" err="1">
                <a:solidFill>
                  <a:schemeClr val="tx1"/>
                </a:solidFill>
              </a:rPr>
              <a:t>хабарды</a:t>
            </a:r>
            <a:r>
              <a:rPr lang="ru-RU" dirty="0">
                <a:solidFill>
                  <a:schemeClr val="tx1"/>
                </a:solidFill>
              </a:rPr>
              <a:t> </a:t>
            </a:r>
            <a:r>
              <a:rPr lang="ru-RU" dirty="0" err="1">
                <a:solidFill>
                  <a:schemeClr val="tx1"/>
                </a:solidFill>
              </a:rPr>
              <a:t>қалпына</a:t>
            </a:r>
            <a:r>
              <a:rPr lang="ru-RU" dirty="0">
                <a:solidFill>
                  <a:schemeClr val="tx1"/>
                </a:solidFill>
              </a:rPr>
              <a:t> </a:t>
            </a:r>
            <a:r>
              <a:rPr lang="ru-RU" dirty="0" err="1">
                <a:solidFill>
                  <a:schemeClr val="tx1"/>
                </a:solidFill>
              </a:rPr>
              <a:t>келтіреді</a:t>
            </a:r>
            <a:r>
              <a:rPr lang="ru-RU" dirty="0">
                <a:solidFill>
                  <a:schemeClr val="tx1"/>
                </a:solidFill>
              </a:rPr>
              <a:t>.</a:t>
            </a:r>
            <a:endParaRPr lang="en-US"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just"/>
            <a:r>
              <a:rPr lang="en-US" dirty="0" smtClean="0">
                <a:solidFill>
                  <a:schemeClr val="tx1"/>
                </a:solidFill>
              </a:rPr>
              <a:t> </a:t>
            </a:r>
            <a:r>
              <a:rPr lang="ru-RU" dirty="0" err="1">
                <a:solidFill>
                  <a:schemeClr val="tx1"/>
                </a:solidFill>
              </a:rPr>
              <a:t>Сандық</a:t>
            </a:r>
            <a:r>
              <a:rPr lang="ru-RU" dirty="0">
                <a:solidFill>
                  <a:schemeClr val="tx1"/>
                </a:solidFill>
              </a:rPr>
              <a:t> </a:t>
            </a:r>
            <a:r>
              <a:rPr lang="ru-RU" dirty="0" err="1">
                <a:solidFill>
                  <a:schemeClr val="tx1"/>
                </a:solidFill>
              </a:rPr>
              <a:t>байланыс</a:t>
            </a:r>
            <a:r>
              <a:rPr lang="ru-RU" dirty="0">
                <a:solidFill>
                  <a:schemeClr val="tx1"/>
                </a:solidFill>
              </a:rPr>
              <a:t> </a:t>
            </a:r>
            <a:r>
              <a:rPr lang="ru-RU" dirty="0" err="1">
                <a:solidFill>
                  <a:schemeClr val="tx1"/>
                </a:solidFill>
              </a:rPr>
              <a:t>жүйелерінде</a:t>
            </a:r>
            <a:r>
              <a:rPr lang="ru-RU" dirty="0">
                <a:solidFill>
                  <a:schemeClr val="tx1"/>
                </a:solidFill>
              </a:rPr>
              <a:t> модулятор мен демодулятор </a:t>
            </a:r>
            <a:r>
              <a:rPr lang="ru-RU" dirty="0" err="1">
                <a:solidFill>
                  <a:schemeClr val="tx1"/>
                </a:solidFill>
              </a:rPr>
              <a:t>бір</a:t>
            </a:r>
            <a:r>
              <a:rPr lang="ru-RU" dirty="0">
                <a:solidFill>
                  <a:schemeClr val="tx1"/>
                </a:solidFill>
              </a:rPr>
              <a:t> </a:t>
            </a:r>
            <a:r>
              <a:rPr lang="ru-RU" dirty="0" err="1">
                <a:solidFill>
                  <a:schemeClr val="tx1"/>
                </a:solidFill>
              </a:rPr>
              <a:t>құрылғыға</a:t>
            </a:r>
            <a:r>
              <a:rPr lang="ru-RU" dirty="0">
                <a:solidFill>
                  <a:schemeClr val="tx1"/>
                </a:solidFill>
              </a:rPr>
              <a:t> - </a:t>
            </a:r>
            <a:r>
              <a:rPr lang="ru-RU" dirty="0" err="1">
                <a:solidFill>
                  <a:schemeClr val="tx1"/>
                </a:solidFill>
              </a:rPr>
              <a:t>модемге</a:t>
            </a:r>
            <a:r>
              <a:rPr lang="ru-RU" dirty="0">
                <a:solidFill>
                  <a:schemeClr val="tx1"/>
                </a:solidFill>
              </a:rPr>
              <a:t>, ал кодер мен </a:t>
            </a:r>
            <a:r>
              <a:rPr lang="ru-RU" dirty="0" err="1">
                <a:solidFill>
                  <a:schemeClr val="tx1"/>
                </a:solidFill>
              </a:rPr>
              <a:t>декодерге</a:t>
            </a:r>
            <a:r>
              <a:rPr lang="ru-RU" dirty="0">
                <a:solidFill>
                  <a:schemeClr val="tx1"/>
                </a:solidFill>
              </a:rPr>
              <a:t> - </a:t>
            </a:r>
            <a:r>
              <a:rPr lang="ru-RU" dirty="0" err="1">
                <a:solidFill>
                  <a:schemeClr val="tx1"/>
                </a:solidFill>
              </a:rPr>
              <a:t>кодекке</a:t>
            </a:r>
            <a:r>
              <a:rPr lang="ru-RU" dirty="0">
                <a:solidFill>
                  <a:schemeClr val="tx1"/>
                </a:solidFill>
              </a:rPr>
              <a:t> </a:t>
            </a:r>
            <a:r>
              <a:rPr lang="ru-RU" dirty="0" err="1">
                <a:solidFill>
                  <a:schemeClr val="tx1"/>
                </a:solidFill>
              </a:rPr>
              <a:t>қосылады</a:t>
            </a:r>
            <a:r>
              <a:rPr lang="ru-RU" dirty="0" smtClean="0">
                <a:solidFill>
                  <a:schemeClr val="tx1"/>
                </a:solidFill>
              </a:rPr>
              <a:t>.</a:t>
            </a:r>
            <a:r>
              <a:rPr lang="en-US" dirty="0" smtClean="0">
                <a:solidFill>
                  <a:schemeClr val="tx1"/>
                </a:solidFill>
              </a:rPr>
              <a:t> Найквист</a:t>
            </a:r>
            <a:r>
              <a:rPr lang="en-US" dirty="0" smtClean="0">
                <a:solidFill>
                  <a:schemeClr val="tx1"/>
                </a:solidFill>
              </a:rPr>
              <a:t> </a:t>
            </a:r>
            <a:r>
              <a:rPr lang="en-US" dirty="0">
                <a:solidFill>
                  <a:schemeClr val="tx1"/>
                </a:solidFill>
              </a:rPr>
              <a:t>(1924) </a:t>
            </a:r>
            <a:r>
              <a:rPr lang="ru-RU" dirty="0" err="1">
                <a:solidFill>
                  <a:schemeClr val="tx1"/>
                </a:solidFill>
              </a:rPr>
              <a:t>берілетін</a:t>
            </a:r>
            <a:r>
              <a:rPr lang="ru-RU" dirty="0">
                <a:solidFill>
                  <a:schemeClr val="tx1"/>
                </a:solidFill>
              </a:rPr>
              <a:t> сигнал </a:t>
            </a:r>
            <a:r>
              <a:rPr lang="ru-RU" dirty="0" err="1">
                <a:solidFill>
                  <a:schemeClr val="tx1"/>
                </a:solidFill>
              </a:rPr>
              <a:t>жалпы</a:t>
            </a:r>
            <a:r>
              <a:rPr lang="ru-RU" dirty="0">
                <a:solidFill>
                  <a:schemeClr val="tx1"/>
                </a:solidFill>
              </a:rPr>
              <a:t> </a:t>
            </a:r>
            <a:r>
              <a:rPr lang="ru-RU" dirty="0" err="1">
                <a:solidFill>
                  <a:schemeClr val="tx1"/>
                </a:solidFill>
              </a:rPr>
              <a:t>түрге</a:t>
            </a:r>
            <a:r>
              <a:rPr lang="ru-RU" dirty="0">
                <a:solidFill>
                  <a:schemeClr val="tx1"/>
                </a:solidFill>
              </a:rPr>
              <a:t> </a:t>
            </a:r>
            <a:r>
              <a:rPr lang="ru-RU" dirty="0" err="1">
                <a:solidFill>
                  <a:schemeClr val="tx1"/>
                </a:solidFill>
              </a:rPr>
              <a:t>ие</a:t>
            </a:r>
            <a:r>
              <a:rPr lang="ru-RU" dirty="0">
                <a:solidFill>
                  <a:schemeClr val="tx1"/>
                </a:solidFill>
              </a:rPr>
              <a:t> </a:t>
            </a:r>
            <a:r>
              <a:rPr lang="ru-RU" dirty="0" err="1">
                <a:solidFill>
                  <a:schemeClr val="tx1"/>
                </a:solidFill>
              </a:rPr>
              <a:t>болатын</a:t>
            </a:r>
            <a:r>
              <a:rPr lang="ru-RU" dirty="0">
                <a:solidFill>
                  <a:schemeClr val="tx1"/>
                </a:solidFill>
              </a:rPr>
              <a:t> </a:t>
            </a:r>
            <a:r>
              <a:rPr lang="ru-RU" dirty="0" err="1">
                <a:solidFill>
                  <a:schemeClr val="tx1"/>
                </a:solidFill>
              </a:rPr>
              <a:t>байланыс</a:t>
            </a:r>
            <a:r>
              <a:rPr lang="ru-RU" dirty="0">
                <a:solidFill>
                  <a:schemeClr val="tx1"/>
                </a:solidFill>
              </a:rPr>
              <a:t> </a:t>
            </a:r>
            <a:r>
              <a:rPr lang="ru-RU" dirty="0" err="1">
                <a:solidFill>
                  <a:schemeClr val="tx1"/>
                </a:solidFill>
              </a:rPr>
              <a:t>жүйесінің</a:t>
            </a:r>
            <a:r>
              <a:rPr lang="ru-RU" dirty="0">
                <a:solidFill>
                  <a:schemeClr val="tx1"/>
                </a:solidFill>
              </a:rPr>
              <a:t> </a:t>
            </a:r>
            <a:r>
              <a:rPr lang="ru-RU" dirty="0" err="1">
                <a:solidFill>
                  <a:schemeClr val="tx1"/>
                </a:solidFill>
              </a:rPr>
              <a:t>моделін</a:t>
            </a:r>
            <a:r>
              <a:rPr lang="ru-RU" dirty="0">
                <a:solidFill>
                  <a:schemeClr val="tx1"/>
                </a:solidFill>
              </a:rPr>
              <a:t> </a:t>
            </a:r>
            <a:r>
              <a:rPr lang="ru-RU" dirty="0" err="1" smtClean="0">
                <a:solidFill>
                  <a:schemeClr val="tx1"/>
                </a:solidFill>
              </a:rPr>
              <a:t>жасады</a:t>
            </a:r>
            <a:endParaRPr lang="ru-RU" dirty="0" smtClean="0">
              <a:solidFill>
                <a:schemeClr val="tx1"/>
              </a:solidFill>
            </a:endParaRPr>
          </a:p>
          <a:p>
            <a:pPr algn="just"/>
            <a:endParaRPr lang="ru-RU" dirty="0">
              <a:solidFill>
                <a:schemeClr val="tx1"/>
              </a:solidFill>
            </a:endParaRPr>
          </a:p>
          <a:p>
            <a:pPr algn="just"/>
            <a:endParaRPr lang="ru-RU" dirty="0" smtClean="0">
              <a:solidFill>
                <a:schemeClr val="tx1"/>
              </a:solidFill>
            </a:endParaRPr>
          </a:p>
          <a:p>
            <a:pPr algn="just"/>
            <a:endParaRPr lang="ru-RU" dirty="0">
              <a:solidFill>
                <a:schemeClr val="tx1"/>
              </a:solidFill>
            </a:endParaRPr>
          </a:p>
          <a:p>
            <a:pPr algn="just"/>
            <a:r>
              <a:rPr lang="ru-RU" dirty="0" err="1" smtClean="0">
                <a:solidFill>
                  <a:schemeClr val="tx1"/>
                </a:solidFill>
              </a:rPr>
              <a:t>мұндағы</a:t>
            </a:r>
            <a:r>
              <a:rPr lang="ru-RU" dirty="0" smtClean="0">
                <a:solidFill>
                  <a:schemeClr val="tx1"/>
                </a:solidFill>
              </a:rPr>
              <a:t> </a:t>
            </a:r>
            <a:r>
              <a:rPr lang="en-US" dirty="0">
                <a:solidFill>
                  <a:schemeClr val="tx1"/>
                </a:solidFill>
              </a:rPr>
              <a:t>g (t) </a:t>
            </a:r>
            <a:r>
              <a:rPr lang="ru-RU" dirty="0" err="1">
                <a:solidFill>
                  <a:schemeClr val="tx1"/>
                </a:solidFill>
              </a:rPr>
              <a:t>импульстің</a:t>
            </a:r>
            <a:r>
              <a:rPr lang="ru-RU" dirty="0">
                <a:solidFill>
                  <a:schemeClr val="tx1"/>
                </a:solidFill>
              </a:rPr>
              <a:t> </a:t>
            </a:r>
            <a:r>
              <a:rPr lang="ru-RU" dirty="0" err="1">
                <a:solidFill>
                  <a:schemeClr val="tx1"/>
                </a:solidFill>
              </a:rPr>
              <a:t>негізгі</a:t>
            </a:r>
            <a:r>
              <a:rPr lang="ru-RU" dirty="0">
                <a:solidFill>
                  <a:schemeClr val="tx1"/>
                </a:solidFill>
              </a:rPr>
              <a:t> </a:t>
            </a:r>
            <a:r>
              <a:rPr lang="ru-RU" dirty="0" err="1">
                <a:solidFill>
                  <a:schemeClr val="tx1"/>
                </a:solidFill>
              </a:rPr>
              <a:t>пішінін</a:t>
            </a:r>
            <a:r>
              <a:rPr lang="ru-RU" dirty="0">
                <a:solidFill>
                  <a:schemeClr val="tx1"/>
                </a:solidFill>
              </a:rPr>
              <a:t> </a:t>
            </a:r>
            <a:r>
              <a:rPr lang="ru-RU" dirty="0" err="1">
                <a:solidFill>
                  <a:schemeClr val="tx1"/>
                </a:solidFill>
              </a:rPr>
              <a:t>білдіреді</a:t>
            </a:r>
            <a:r>
              <a:rPr lang="ru-RU" dirty="0">
                <a:solidFill>
                  <a:schemeClr val="tx1"/>
                </a:solidFill>
              </a:rPr>
              <a:t> </a:t>
            </a:r>
            <a:r>
              <a:rPr lang="ru-RU" dirty="0" err="1">
                <a:solidFill>
                  <a:schemeClr val="tx1"/>
                </a:solidFill>
              </a:rPr>
              <a:t>және</a:t>
            </a:r>
            <a:r>
              <a:rPr lang="ru-RU" dirty="0">
                <a:solidFill>
                  <a:schemeClr val="tx1"/>
                </a:solidFill>
              </a:rPr>
              <a:t> {</a:t>
            </a:r>
            <a:r>
              <a:rPr lang="en-US" dirty="0">
                <a:solidFill>
                  <a:schemeClr val="tx1"/>
                </a:solidFill>
              </a:rPr>
              <a:t>a</a:t>
            </a:r>
            <a:r>
              <a:rPr lang="en-US" baseline="-25000" dirty="0">
                <a:solidFill>
                  <a:schemeClr val="tx1"/>
                </a:solidFill>
              </a:rPr>
              <a:t>n</a:t>
            </a:r>
            <a:r>
              <a:rPr lang="en-US" dirty="0">
                <a:solidFill>
                  <a:schemeClr val="tx1"/>
                </a:solidFill>
              </a:rPr>
              <a:t>} - </a:t>
            </a:r>
            <a:r>
              <a:rPr lang="en-US" dirty="0" smtClean="0">
                <a:solidFill>
                  <a:schemeClr val="tx1"/>
                </a:solidFill>
              </a:rPr>
              <a:t>1/</a:t>
            </a:r>
            <a:r>
              <a:rPr lang="ru-RU" dirty="0" smtClean="0">
                <a:solidFill>
                  <a:schemeClr val="tx1"/>
                </a:solidFill>
              </a:rPr>
              <a:t>Т бит/сек </a:t>
            </a:r>
            <a:r>
              <a:rPr lang="ru-RU" dirty="0" err="1">
                <a:solidFill>
                  <a:schemeClr val="tx1"/>
                </a:solidFill>
              </a:rPr>
              <a:t>жылдамдықпен</a:t>
            </a:r>
            <a:r>
              <a:rPr lang="ru-RU" dirty="0">
                <a:solidFill>
                  <a:schemeClr val="tx1"/>
                </a:solidFill>
              </a:rPr>
              <a:t> </a:t>
            </a:r>
            <a:r>
              <a:rPr lang="ru-RU" dirty="0" err="1">
                <a:solidFill>
                  <a:schemeClr val="tx1"/>
                </a:solidFill>
              </a:rPr>
              <a:t>берілетін</a:t>
            </a:r>
            <a:r>
              <a:rPr lang="ru-RU" dirty="0">
                <a:solidFill>
                  <a:schemeClr val="tx1"/>
                </a:solidFill>
              </a:rPr>
              <a:t> {± 1} </a:t>
            </a:r>
            <a:r>
              <a:rPr lang="ru-RU" dirty="0" err="1">
                <a:solidFill>
                  <a:schemeClr val="tx1"/>
                </a:solidFill>
              </a:rPr>
              <a:t>екілік</a:t>
            </a:r>
            <a:r>
              <a:rPr lang="ru-RU" dirty="0">
                <a:solidFill>
                  <a:schemeClr val="tx1"/>
                </a:solidFill>
              </a:rPr>
              <a:t> </a:t>
            </a:r>
            <a:r>
              <a:rPr lang="ru-RU" dirty="0" err="1">
                <a:solidFill>
                  <a:schemeClr val="tx1"/>
                </a:solidFill>
              </a:rPr>
              <a:t>деректер</a:t>
            </a:r>
            <a:r>
              <a:rPr lang="ru-RU" dirty="0">
                <a:solidFill>
                  <a:schemeClr val="tx1"/>
                </a:solidFill>
              </a:rPr>
              <a:t> </a:t>
            </a:r>
            <a:r>
              <a:rPr lang="ru-RU" dirty="0" err="1">
                <a:solidFill>
                  <a:schemeClr val="tx1"/>
                </a:solidFill>
              </a:rPr>
              <a:t>тізбегі</a:t>
            </a:r>
            <a:r>
              <a:rPr lang="ru-RU" dirty="0">
                <a:solidFill>
                  <a:schemeClr val="tx1"/>
                </a:solidFill>
              </a:rPr>
              <a:t>.</a:t>
            </a:r>
            <a:endParaRPr lang="en-US"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90800" y="3181350"/>
            <a:ext cx="39624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just"/>
            <a:r>
              <a:rPr lang="en-US" dirty="0" smtClean="0">
                <a:solidFill>
                  <a:schemeClr val="tx1"/>
                </a:solidFill>
              </a:rPr>
              <a:t>Найквист</a:t>
            </a:r>
            <a:r>
              <a:rPr lang="en-US" dirty="0" smtClean="0">
                <a:solidFill>
                  <a:schemeClr val="tx1"/>
                </a:solidFill>
              </a:rPr>
              <a:t> </a:t>
            </a:r>
            <a:r>
              <a:rPr lang="ru-RU" dirty="0" err="1">
                <a:solidFill>
                  <a:schemeClr val="tx1"/>
                </a:solidFill>
              </a:rPr>
              <a:t>импульстің</a:t>
            </a:r>
            <a:r>
              <a:rPr lang="ru-RU" dirty="0">
                <a:solidFill>
                  <a:schemeClr val="tx1"/>
                </a:solidFill>
              </a:rPr>
              <a:t> </a:t>
            </a:r>
            <a:r>
              <a:rPr lang="en-US" dirty="0">
                <a:solidFill>
                  <a:schemeClr val="tx1"/>
                </a:solidFill>
              </a:rPr>
              <a:t>k / T, k = 0, ± 1, ± 2 </a:t>
            </a:r>
            <a:r>
              <a:rPr lang="ru-RU" dirty="0">
                <a:solidFill>
                  <a:schemeClr val="tx1"/>
                </a:solidFill>
              </a:rPr>
              <a:t>,. ... ... ... </a:t>
            </a:r>
            <a:r>
              <a:rPr lang="ru-RU" dirty="0" err="1" smtClean="0">
                <a:solidFill>
                  <a:schemeClr val="tx1"/>
                </a:solidFill>
              </a:rPr>
              <a:t>іріктеу</a:t>
            </a:r>
            <a:r>
              <a:rPr lang="ru-RU" dirty="0" smtClean="0">
                <a:solidFill>
                  <a:schemeClr val="tx1"/>
                </a:solidFill>
              </a:rPr>
              <a:t> </a:t>
            </a:r>
            <a:r>
              <a:rPr lang="ru-RU" dirty="0" err="1">
                <a:solidFill>
                  <a:schemeClr val="tx1"/>
                </a:solidFill>
              </a:rPr>
              <a:t>уақытында</a:t>
            </a:r>
            <a:r>
              <a:rPr lang="ru-RU" dirty="0">
                <a:solidFill>
                  <a:schemeClr val="tx1"/>
                </a:solidFill>
              </a:rPr>
              <a:t> </a:t>
            </a:r>
            <a:r>
              <a:rPr lang="ru-RU" dirty="0" err="1">
                <a:solidFill>
                  <a:schemeClr val="tx1"/>
                </a:solidFill>
              </a:rPr>
              <a:t>символаралық</a:t>
            </a:r>
            <a:r>
              <a:rPr lang="ru-RU" dirty="0">
                <a:solidFill>
                  <a:schemeClr val="tx1"/>
                </a:solidFill>
              </a:rPr>
              <a:t> интерференция </a:t>
            </a:r>
            <a:r>
              <a:rPr lang="ru-RU" dirty="0" err="1">
                <a:solidFill>
                  <a:schemeClr val="tx1"/>
                </a:solidFill>
              </a:rPr>
              <a:t>тудырмайтынын</a:t>
            </a:r>
            <a:r>
              <a:rPr lang="ru-RU" dirty="0">
                <a:solidFill>
                  <a:schemeClr val="tx1"/>
                </a:solidFill>
              </a:rPr>
              <a:t> </a:t>
            </a:r>
            <a:r>
              <a:rPr lang="ru-RU" dirty="0" err="1">
                <a:solidFill>
                  <a:schemeClr val="tx1"/>
                </a:solidFill>
              </a:rPr>
              <a:t>ескере</a:t>
            </a:r>
            <a:r>
              <a:rPr lang="ru-RU" dirty="0">
                <a:solidFill>
                  <a:schemeClr val="tx1"/>
                </a:solidFill>
              </a:rPr>
              <a:t> </a:t>
            </a:r>
            <a:r>
              <a:rPr lang="ru-RU" dirty="0" err="1">
                <a:solidFill>
                  <a:schemeClr val="tx1"/>
                </a:solidFill>
              </a:rPr>
              <a:t>отырып</a:t>
            </a:r>
            <a:r>
              <a:rPr lang="ru-RU" dirty="0">
                <a:solidFill>
                  <a:schemeClr val="tx1"/>
                </a:solidFill>
              </a:rPr>
              <a:t>, </a:t>
            </a:r>
            <a:r>
              <a:rPr lang="en-US" dirty="0">
                <a:solidFill>
                  <a:schemeClr val="tx1"/>
                </a:solidFill>
              </a:rPr>
              <a:t>W</a:t>
            </a:r>
            <a:r>
              <a:rPr lang="ru-RU" dirty="0" smtClean="0">
                <a:solidFill>
                  <a:schemeClr val="tx1"/>
                </a:solidFill>
              </a:rPr>
              <a:t> Гц </a:t>
            </a:r>
            <a:r>
              <a:rPr lang="ru-RU" dirty="0" err="1">
                <a:solidFill>
                  <a:schemeClr val="tx1"/>
                </a:solidFill>
              </a:rPr>
              <a:t>жиілігімен</a:t>
            </a:r>
            <a:r>
              <a:rPr lang="ru-RU" dirty="0">
                <a:solidFill>
                  <a:schemeClr val="tx1"/>
                </a:solidFill>
              </a:rPr>
              <a:t> </a:t>
            </a:r>
            <a:r>
              <a:rPr lang="ru-RU" dirty="0" err="1">
                <a:solidFill>
                  <a:schemeClr val="tx1"/>
                </a:solidFill>
              </a:rPr>
              <a:t>шектелген</a:t>
            </a:r>
            <a:r>
              <a:rPr lang="ru-RU" dirty="0">
                <a:solidFill>
                  <a:schemeClr val="tx1"/>
                </a:solidFill>
              </a:rPr>
              <a:t> </a:t>
            </a:r>
            <a:r>
              <a:rPr lang="ru-RU" dirty="0" err="1">
                <a:solidFill>
                  <a:schemeClr val="tx1"/>
                </a:solidFill>
              </a:rPr>
              <a:t>және</a:t>
            </a:r>
            <a:r>
              <a:rPr lang="ru-RU" dirty="0">
                <a:solidFill>
                  <a:schemeClr val="tx1"/>
                </a:solidFill>
              </a:rPr>
              <a:t> </a:t>
            </a:r>
            <a:r>
              <a:rPr lang="ru-RU" dirty="0" smtClean="0">
                <a:solidFill>
                  <a:schemeClr val="tx1"/>
                </a:solidFill>
              </a:rPr>
              <a:t>1/</a:t>
            </a:r>
            <a:r>
              <a:rPr lang="en-US" dirty="0" smtClean="0">
                <a:solidFill>
                  <a:schemeClr val="tx1"/>
                </a:solidFill>
              </a:rPr>
              <a:t>T </a:t>
            </a:r>
            <a:r>
              <a:rPr lang="ru-RU" dirty="0" err="1">
                <a:solidFill>
                  <a:schemeClr val="tx1"/>
                </a:solidFill>
              </a:rPr>
              <a:t>разрядты</a:t>
            </a:r>
            <a:r>
              <a:rPr lang="ru-RU" dirty="0">
                <a:solidFill>
                  <a:schemeClr val="tx1"/>
                </a:solidFill>
              </a:rPr>
              <a:t> </a:t>
            </a:r>
            <a:r>
              <a:rPr lang="ru-RU" dirty="0" err="1">
                <a:solidFill>
                  <a:schemeClr val="tx1"/>
                </a:solidFill>
              </a:rPr>
              <a:t>максималды</a:t>
            </a:r>
            <a:r>
              <a:rPr lang="ru-RU" dirty="0">
                <a:solidFill>
                  <a:schemeClr val="tx1"/>
                </a:solidFill>
              </a:rPr>
              <a:t> </a:t>
            </a:r>
            <a:r>
              <a:rPr lang="ru-RU" dirty="0" err="1">
                <a:solidFill>
                  <a:schemeClr val="tx1"/>
                </a:solidFill>
              </a:rPr>
              <a:t>импульстік</a:t>
            </a:r>
            <a:r>
              <a:rPr lang="ru-RU" dirty="0">
                <a:solidFill>
                  <a:schemeClr val="tx1"/>
                </a:solidFill>
              </a:rPr>
              <a:t> </a:t>
            </a:r>
            <a:r>
              <a:rPr lang="ru-RU" dirty="0" err="1">
                <a:solidFill>
                  <a:schemeClr val="tx1"/>
                </a:solidFill>
              </a:rPr>
              <a:t>пішінін</a:t>
            </a:r>
            <a:r>
              <a:rPr lang="ru-RU" dirty="0">
                <a:solidFill>
                  <a:schemeClr val="tx1"/>
                </a:solidFill>
              </a:rPr>
              <a:t> </a:t>
            </a:r>
            <a:r>
              <a:rPr lang="ru-RU" dirty="0" err="1" smtClean="0">
                <a:solidFill>
                  <a:schemeClr val="tx1"/>
                </a:solidFill>
              </a:rPr>
              <a:t>анықта</a:t>
            </a:r>
            <a:r>
              <a:rPr lang="en-US" dirty="0" smtClean="0">
                <a:solidFill>
                  <a:schemeClr val="tx1"/>
                </a:solidFill>
              </a:rPr>
              <a:t>йды</a:t>
            </a:r>
            <a:r>
              <a:rPr lang="ru-RU" dirty="0" smtClean="0">
                <a:solidFill>
                  <a:schemeClr val="tx1"/>
                </a:solidFill>
              </a:rPr>
              <a:t>. </a:t>
            </a:r>
            <a:r>
              <a:rPr lang="ru-RU" dirty="0" err="1" smtClean="0">
                <a:solidFill>
                  <a:schemeClr val="tx1"/>
                </a:solidFill>
              </a:rPr>
              <a:t>Оның</a:t>
            </a:r>
            <a:r>
              <a:rPr lang="ru-RU" dirty="0" smtClean="0">
                <a:solidFill>
                  <a:schemeClr val="tx1"/>
                </a:solidFill>
              </a:rPr>
              <a:t> </a:t>
            </a:r>
            <a:r>
              <a:rPr lang="ru-RU" dirty="0" err="1">
                <a:solidFill>
                  <a:schemeClr val="tx1"/>
                </a:solidFill>
              </a:rPr>
              <a:t>зерттеулері</a:t>
            </a:r>
            <a:r>
              <a:rPr lang="ru-RU" dirty="0">
                <a:solidFill>
                  <a:schemeClr val="tx1"/>
                </a:solidFill>
              </a:rPr>
              <a:t> </a:t>
            </a:r>
            <a:r>
              <a:rPr lang="ru-RU" dirty="0" err="1">
                <a:solidFill>
                  <a:schemeClr val="tx1"/>
                </a:solidFill>
              </a:rPr>
              <a:t>оның</a:t>
            </a:r>
            <a:r>
              <a:rPr lang="ru-RU" dirty="0">
                <a:solidFill>
                  <a:schemeClr val="tx1"/>
                </a:solidFill>
              </a:rPr>
              <a:t> </a:t>
            </a:r>
            <a:r>
              <a:rPr lang="ru-RU" dirty="0" err="1">
                <a:solidFill>
                  <a:schemeClr val="tx1"/>
                </a:solidFill>
              </a:rPr>
              <a:t>импульсінің</a:t>
            </a:r>
            <a:r>
              <a:rPr lang="ru-RU" dirty="0">
                <a:solidFill>
                  <a:schemeClr val="tx1"/>
                </a:solidFill>
              </a:rPr>
              <a:t> </a:t>
            </a:r>
            <a:r>
              <a:rPr lang="ru-RU" dirty="0" err="1">
                <a:solidFill>
                  <a:schemeClr val="tx1"/>
                </a:solidFill>
              </a:rPr>
              <a:t>максималды</a:t>
            </a:r>
            <a:r>
              <a:rPr lang="ru-RU" dirty="0">
                <a:solidFill>
                  <a:schemeClr val="tx1"/>
                </a:solidFill>
              </a:rPr>
              <a:t> </a:t>
            </a:r>
            <a:r>
              <a:rPr lang="ru-RU" dirty="0" err="1">
                <a:solidFill>
                  <a:schemeClr val="tx1"/>
                </a:solidFill>
              </a:rPr>
              <a:t>жылдамдығы</a:t>
            </a:r>
            <a:r>
              <a:rPr lang="ru-RU" dirty="0">
                <a:solidFill>
                  <a:schemeClr val="tx1"/>
                </a:solidFill>
              </a:rPr>
              <a:t> 1 / Т </a:t>
            </a:r>
            <a:r>
              <a:rPr lang="ru-RU" dirty="0" smtClean="0">
                <a:solidFill>
                  <a:schemeClr val="tx1"/>
                </a:solidFill>
              </a:rPr>
              <a:t>– 2</a:t>
            </a:r>
            <a:r>
              <a:rPr lang="en-US" dirty="0" smtClean="0">
                <a:solidFill>
                  <a:schemeClr val="tx1"/>
                </a:solidFill>
              </a:rPr>
              <a:t>W</a:t>
            </a:r>
            <a:r>
              <a:rPr lang="ru-RU" dirty="0" smtClean="0">
                <a:solidFill>
                  <a:schemeClr val="tx1"/>
                </a:solidFill>
              </a:rPr>
              <a:t> </a:t>
            </a:r>
            <a:r>
              <a:rPr lang="ru-RU" dirty="0">
                <a:solidFill>
                  <a:schemeClr val="tx1"/>
                </a:solidFill>
              </a:rPr>
              <a:t>импульс / сек. </a:t>
            </a:r>
            <a:r>
              <a:rPr lang="ru-RU" dirty="0" err="1">
                <a:solidFill>
                  <a:schemeClr val="tx1"/>
                </a:solidFill>
              </a:rPr>
              <a:t>Бұл</a:t>
            </a:r>
            <a:r>
              <a:rPr lang="ru-RU" dirty="0">
                <a:solidFill>
                  <a:schemeClr val="tx1"/>
                </a:solidFill>
              </a:rPr>
              <a:t> </a:t>
            </a:r>
            <a:r>
              <a:rPr lang="ru-RU" dirty="0" err="1">
                <a:solidFill>
                  <a:schemeClr val="tx1"/>
                </a:solidFill>
              </a:rPr>
              <a:t>мөлшерлеме</a:t>
            </a:r>
            <a:r>
              <a:rPr lang="ru-RU" dirty="0">
                <a:solidFill>
                  <a:schemeClr val="tx1"/>
                </a:solidFill>
              </a:rPr>
              <a:t> </a:t>
            </a:r>
            <a:r>
              <a:rPr lang="ru-RU" b="1" dirty="0" smtClean="0">
                <a:solidFill>
                  <a:schemeClr val="tx1"/>
                </a:solidFill>
              </a:rPr>
              <a:t>Найквист</a:t>
            </a:r>
            <a:r>
              <a:rPr lang="en-US" b="1" dirty="0" smtClean="0">
                <a:solidFill>
                  <a:schemeClr val="tx1"/>
                </a:solidFill>
              </a:rPr>
              <a:t> </a:t>
            </a:r>
            <a:r>
              <a:rPr lang="ru-RU" b="1" dirty="0" err="1" smtClean="0">
                <a:solidFill>
                  <a:schemeClr val="tx1"/>
                </a:solidFill>
              </a:rPr>
              <a:t>жи</a:t>
            </a:r>
            <a:r>
              <a:rPr lang="en-US" b="1" dirty="0" smtClean="0">
                <a:solidFill>
                  <a:schemeClr val="tx1"/>
                </a:solidFill>
              </a:rPr>
              <a:t>ілігі</a:t>
            </a:r>
            <a:r>
              <a:rPr lang="ru-RU" b="1" dirty="0" smtClean="0">
                <a:solidFill>
                  <a:schemeClr val="tx1"/>
                </a:solidFill>
              </a:rPr>
              <a:t> </a:t>
            </a:r>
            <a:r>
              <a:rPr lang="ru-RU" dirty="0" err="1">
                <a:solidFill>
                  <a:schemeClr val="tx1"/>
                </a:solidFill>
              </a:rPr>
              <a:t>деп</a:t>
            </a:r>
            <a:r>
              <a:rPr lang="ru-RU" dirty="0">
                <a:solidFill>
                  <a:schemeClr val="tx1"/>
                </a:solidFill>
              </a:rPr>
              <a:t> </a:t>
            </a:r>
            <a:r>
              <a:rPr lang="ru-RU" dirty="0" err="1" smtClean="0">
                <a:solidFill>
                  <a:schemeClr val="tx1"/>
                </a:solidFill>
              </a:rPr>
              <a:t>аталады</a:t>
            </a:r>
            <a:r>
              <a:rPr lang="en-US" dirty="0" smtClean="0">
                <a:solidFill>
                  <a:schemeClr val="tx1"/>
                </a:solidFill>
              </a:rPr>
              <a:t>.</a:t>
            </a:r>
            <a:endParaRPr lang="en-US"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just"/>
            <a:r>
              <a:rPr lang="ru-RU" dirty="0" err="1">
                <a:solidFill>
                  <a:schemeClr val="tx1"/>
                </a:solidFill>
              </a:rPr>
              <a:t>Іріктеу</a:t>
            </a:r>
            <a:r>
              <a:rPr lang="ru-RU" dirty="0">
                <a:solidFill>
                  <a:schemeClr val="tx1"/>
                </a:solidFill>
              </a:rPr>
              <a:t> </a:t>
            </a:r>
            <a:r>
              <a:rPr lang="ru-RU" dirty="0" err="1">
                <a:solidFill>
                  <a:schemeClr val="tx1"/>
                </a:solidFill>
              </a:rPr>
              <a:t>теоремасы</a:t>
            </a:r>
            <a:r>
              <a:rPr lang="ru-RU" dirty="0">
                <a:solidFill>
                  <a:schemeClr val="tx1"/>
                </a:solidFill>
              </a:rPr>
              <a:t> </a:t>
            </a:r>
            <a:r>
              <a:rPr lang="ru-RU" dirty="0" err="1">
                <a:solidFill>
                  <a:schemeClr val="tx1"/>
                </a:solidFill>
              </a:rPr>
              <a:t>интерполяциялық</a:t>
            </a:r>
            <a:r>
              <a:rPr lang="ru-RU" dirty="0">
                <a:solidFill>
                  <a:schemeClr val="tx1"/>
                </a:solidFill>
              </a:rPr>
              <a:t> </a:t>
            </a:r>
            <a:r>
              <a:rPr lang="ru-RU" dirty="0" err="1">
                <a:solidFill>
                  <a:schemeClr val="tx1"/>
                </a:solidFill>
              </a:rPr>
              <a:t>формуланы</a:t>
            </a:r>
            <a:r>
              <a:rPr lang="ru-RU" dirty="0">
                <a:solidFill>
                  <a:schemeClr val="tx1"/>
                </a:solidFill>
              </a:rPr>
              <a:t> </a:t>
            </a:r>
            <a:r>
              <a:rPr lang="ru-RU" dirty="0" err="1">
                <a:solidFill>
                  <a:schemeClr val="tx1"/>
                </a:solidFill>
              </a:rPr>
              <a:t>қолдана</a:t>
            </a:r>
            <a:r>
              <a:rPr lang="ru-RU" dirty="0">
                <a:solidFill>
                  <a:schemeClr val="tx1"/>
                </a:solidFill>
              </a:rPr>
              <a:t> </a:t>
            </a:r>
            <a:r>
              <a:rPr lang="ru-RU" dirty="0" err="1">
                <a:solidFill>
                  <a:schemeClr val="tx1"/>
                </a:solidFill>
              </a:rPr>
              <a:t>отырып</a:t>
            </a:r>
            <a:r>
              <a:rPr lang="ru-RU" dirty="0">
                <a:solidFill>
                  <a:schemeClr val="tx1"/>
                </a:solidFill>
              </a:rPr>
              <a:t>, </a:t>
            </a:r>
            <a:r>
              <a:rPr lang="en-US" dirty="0">
                <a:solidFill>
                  <a:schemeClr val="tx1"/>
                </a:solidFill>
              </a:rPr>
              <a:t>W </a:t>
            </a:r>
            <a:r>
              <a:rPr lang="ru-RU" dirty="0" err="1">
                <a:solidFill>
                  <a:schemeClr val="tx1"/>
                </a:solidFill>
              </a:rPr>
              <a:t>өткізу</a:t>
            </a:r>
            <a:r>
              <a:rPr lang="ru-RU" dirty="0">
                <a:solidFill>
                  <a:schemeClr val="tx1"/>
                </a:solidFill>
              </a:rPr>
              <a:t> </a:t>
            </a:r>
            <a:r>
              <a:rPr lang="ru-RU" dirty="0" err="1">
                <a:solidFill>
                  <a:schemeClr val="tx1"/>
                </a:solidFill>
              </a:rPr>
              <a:t>қабілеттілігінің</a:t>
            </a:r>
            <a:r>
              <a:rPr lang="ru-RU" dirty="0">
                <a:solidFill>
                  <a:schemeClr val="tx1"/>
                </a:solidFill>
              </a:rPr>
              <a:t> </a:t>
            </a:r>
            <a:r>
              <a:rPr lang="ru-RU" dirty="0" err="1">
                <a:solidFill>
                  <a:schemeClr val="tx1"/>
                </a:solidFill>
              </a:rPr>
              <a:t>сигналын</a:t>
            </a:r>
            <a:r>
              <a:rPr lang="ru-RU" dirty="0">
                <a:solidFill>
                  <a:schemeClr val="tx1"/>
                </a:solidFill>
              </a:rPr>
              <a:t> </a:t>
            </a:r>
            <a:r>
              <a:rPr lang="en-US" dirty="0">
                <a:solidFill>
                  <a:schemeClr val="tx1"/>
                </a:solidFill>
              </a:rPr>
              <a:t>s (t) 2W </a:t>
            </a:r>
            <a:r>
              <a:rPr lang="ru-RU" dirty="0" err="1">
                <a:solidFill>
                  <a:schemeClr val="tx1"/>
                </a:solidFill>
              </a:rPr>
              <a:t>үлгілер</a:t>
            </a:r>
            <a:r>
              <a:rPr lang="ru-RU" dirty="0">
                <a:solidFill>
                  <a:schemeClr val="tx1"/>
                </a:solidFill>
              </a:rPr>
              <a:t>/секунд </a:t>
            </a:r>
            <a:r>
              <a:rPr lang="ru-RU" dirty="0" err="1">
                <a:solidFill>
                  <a:schemeClr val="tx1"/>
                </a:solidFill>
              </a:rPr>
              <a:t>жылдамдығындағы</a:t>
            </a:r>
            <a:r>
              <a:rPr lang="ru-RU" dirty="0">
                <a:solidFill>
                  <a:schemeClr val="tx1"/>
                </a:solidFill>
              </a:rPr>
              <a:t> </a:t>
            </a:r>
            <a:r>
              <a:rPr lang="en-US" dirty="0" smtClean="0">
                <a:solidFill>
                  <a:schemeClr val="tx1"/>
                </a:solidFill>
              </a:rPr>
              <a:t>Найквист</a:t>
            </a:r>
            <a:r>
              <a:rPr lang="en-US" dirty="0" smtClean="0">
                <a:solidFill>
                  <a:schemeClr val="tx1"/>
                </a:solidFill>
              </a:rPr>
              <a:t> </a:t>
            </a:r>
            <a:r>
              <a:rPr lang="ru-RU" dirty="0" err="1">
                <a:solidFill>
                  <a:schemeClr val="tx1"/>
                </a:solidFill>
              </a:rPr>
              <a:t>жылдамдығымен</a:t>
            </a:r>
            <a:r>
              <a:rPr lang="ru-RU" dirty="0">
                <a:solidFill>
                  <a:schemeClr val="tx1"/>
                </a:solidFill>
              </a:rPr>
              <a:t> </a:t>
            </a:r>
            <a:r>
              <a:rPr lang="ru-RU" dirty="0" err="1">
                <a:solidFill>
                  <a:schemeClr val="tx1"/>
                </a:solidFill>
              </a:rPr>
              <a:t>қалпына</a:t>
            </a:r>
            <a:r>
              <a:rPr lang="ru-RU" dirty="0">
                <a:solidFill>
                  <a:schemeClr val="tx1"/>
                </a:solidFill>
              </a:rPr>
              <a:t> </a:t>
            </a:r>
            <a:r>
              <a:rPr lang="ru-RU" dirty="0" err="1">
                <a:solidFill>
                  <a:schemeClr val="tx1"/>
                </a:solidFill>
              </a:rPr>
              <a:t>келтіруге</a:t>
            </a:r>
            <a:r>
              <a:rPr lang="ru-RU" dirty="0">
                <a:solidFill>
                  <a:schemeClr val="tx1"/>
                </a:solidFill>
              </a:rPr>
              <a:t> </a:t>
            </a:r>
            <a:r>
              <a:rPr lang="ru-RU" dirty="0" err="1">
                <a:solidFill>
                  <a:schemeClr val="tx1"/>
                </a:solidFill>
              </a:rPr>
              <a:t>болатынын</a:t>
            </a:r>
            <a:r>
              <a:rPr lang="ru-RU" dirty="0">
                <a:solidFill>
                  <a:schemeClr val="tx1"/>
                </a:solidFill>
              </a:rPr>
              <a:t> </a:t>
            </a:r>
            <a:r>
              <a:rPr lang="ru-RU" dirty="0" err="1">
                <a:solidFill>
                  <a:schemeClr val="tx1"/>
                </a:solidFill>
              </a:rPr>
              <a:t>айтады</a:t>
            </a:r>
            <a:r>
              <a:rPr lang="ru-RU" dirty="0">
                <a:solidFill>
                  <a:schemeClr val="tx1"/>
                </a:solidFill>
              </a:rPr>
              <a:t>.</a:t>
            </a:r>
            <a:endParaRPr lang="en-US" b="1" dirty="0">
              <a:solidFill>
                <a:schemeClr val="tx1"/>
              </a:solidFill>
            </a:endParaRPr>
          </a:p>
          <a:p>
            <a:pPr algn="l" rtl="0"/>
            <a:endParaRPr lang="en-US" b="1" dirty="0" smtClean="0">
              <a:solidFill>
                <a:schemeClr val="tx1"/>
              </a:solidFill>
            </a:endParaRPr>
          </a:p>
          <a:p>
            <a:pPr algn="l" rtl="0"/>
            <a:endParaRPr lang="en-US" b="1" dirty="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8825" y="3276600"/>
            <a:ext cx="7506345" cy="148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just"/>
            <a:r>
              <a:rPr lang="en-US" dirty="0" smtClean="0">
                <a:solidFill>
                  <a:schemeClr val="tx1"/>
                </a:solidFill>
              </a:rPr>
              <a:t> </a:t>
            </a:r>
            <a:r>
              <a:rPr lang="ru-RU" dirty="0">
                <a:solidFill>
                  <a:schemeClr val="tx1"/>
                </a:solidFill>
              </a:rPr>
              <a:t>Шеннон (1948) </a:t>
            </a:r>
            <a:r>
              <a:rPr lang="ru-RU" dirty="0" err="1">
                <a:solidFill>
                  <a:schemeClr val="tx1"/>
                </a:solidFill>
              </a:rPr>
              <a:t>таратқыштың</a:t>
            </a:r>
            <a:r>
              <a:rPr lang="ru-RU" dirty="0">
                <a:solidFill>
                  <a:schemeClr val="tx1"/>
                </a:solidFill>
              </a:rPr>
              <a:t> </a:t>
            </a:r>
            <a:r>
              <a:rPr lang="ru-RU" dirty="0" err="1">
                <a:solidFill>
                  <a:schemeClr val="tx1"/>
                </a:solidFill>
              </a:rPr>
              <a:t>қуат</a:t>
            </a:r>
            <a:r>
              <a:rPr lang="ru-RU" dirty="0">
                <a:solidFill>
                  <a:schemeClr val="tx1"/>
                </a:solidFill>
              </a:rPr>
              <a:t> </a:t>
            </a:r>
            <a:r>
              <a:rPr lang="ru-RU" dirty="0" err="1">
                <a:solidFill>
                  <a:schemeClr val="tx1"/>
                </a:solidFill>
              </a:rPr>
              <a:t>шектеуінің</a:t>
            </a:r>
            <a:r>
              <a:rPr lang="ru-RU" dirty="0">
                <a:solidFill>
                  <a:schemeClr val="tx1"/>
                </a:solidFill>
              </a:rPr>
              <a:t>, </a:t>
            </a:r>
            <a:r>
              <a:rPr lang="ru-RU" dirty="0" err="1">
                <a:solidFill>
                  <a:schemeClr val="tx1"/>
                </a:solidFill>
              </a:rPr>
              <a:t>өткізу</a:t>
            </a:r>
            <a:r>
              <a:rPr lang="ru-RU" dirty="0">
                <a:solidFill>
                  <a:schemeClr val="tx1"/>
                </a:solidFill>
              </a:rPr>
              <a:t> </a:t>
            </a:r>
            <a:r>
              <a:rPr lang="ru-RU" dirty="0" err="1">
                <a:solidFill>
                  <a:schemeClr val="tx1"/>
                </a:solidFill>
              </a:rPr>
              <a:t>қабілеттілігінің</a:t>
            </a:r>
            <a:r>
              <a:rPr lang="ru-RU" dirty="0">
                <a:solidFill>
                  <a:schemeClr val="tx1"/>
                </a:solidFill>
              </a:rPr>
              <a:t> </a:t>
            </a:r>
            <a:r>
              <a:rPr lang="ru-RU" dirty="0" err="1">
                <a:solidFill>
                  <a:schemeClr val="tx1"/>
                </a:solidFill>
              </a:rPr>
              <a:t>шектелуінің</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аддитивті</a:t>
            </a:r>
            <a:r>
              <a:rPr lang="ru-RU" dirty="0">
                <a:solidFill>
                  <a:schemeClr val="tx1"/>
                </a:solidFill>
              </a:rPr>
              <a:t> </a:t>
            </a:r>
            <a:r>
              <a:rPr lang="ru-RU" dirty="0" err="1">
                <a:solidFill>
                  <a:schemeClr val="tx1"/>
                </a:solidFill>
              </a:rPr>
              <a:t>шудың</a:t>
            </a:r>
            <a:r>
              <a:rPr lang="ru-RU" dirty="0">
                <a:solidFill>
                  <a:schemeClr val="tx1"/>
                </a:solidFill>
              </a:rPr>
              <a:t> </a:t>
            </a:r>
            <a:r>
              <a:rPr lang="ru-RU" dirty="0" err="1">
                <a:solidFill>
                  <a:schemeClr val="tx1"/>
                </a:solidFill>
              </a:rPr>
              <a:t>әсерін</a:t>
            </a:r>
            <a:r>
              <a:rPr lang="ru-RU" dirty="0">
                <a:solidFill>
                  <a:schemeClr val="tx1"/>
                </a:solidFill>
              </a:rPr>
              <a:t> </a:t>
            </a:r>
            <a:r>
              <a:rPr lang="ru-RU" dirty="0" err="1">
                <a:solidFill>
                  <a:schemeClr val="tx1"/>
                </a:solidFill>
              </a:rPr>
              <a:t>арнаға</a:t>
            </a:r>
            <a:r>
              <a:rPr lang="ru-RU" dirty="0">
                <a:solidFill>
                  <a:schemeClr val="tx1"/>
                </a:solidFill>
              </a:rPr>
              <a:t> </a:t>
            </a:r>
            <a:r>
              <a:rPr lang="ru-RU" dirty="0" err="1">
                <a:solidFill>
                  <a:schemeClr val="tx1"/>
                </a:solidFill>
              </a:rPr>
              <a:t>байланыстыруға</a:t>
            </a:r>
            <a:r>
              <a:rPr lang="ru-RU" dirty="0">
                <a:solidFill>
                  <a:schemeClr val="tx1"/>
                </a:solidFill>
              </a:rPr>
              <a:t> </a:t>
            </a:r>
            <a:r>
              <a:rPr lang="ru-RU" dirty="0" err="1">
                <a:solidFill>
                  <a:schemeClr val="tx1"/>
                </a:solidFill>
              </a:rPr>
              <a:t>болатынын</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арна</a:t>
            </a:r>
            <a:r>
              <a:rPr lang="ru-RU" dirty="0">
                <a:solidFill>
                  <a:schemeClr val="tx1"/>
                </a:solidFill>
              </a:rPr>
              <a:t> </a:t>
            </a:r>
            <a:r>
              <a:rPr lang="ru-RU" dirty="0" err="1">
                <a:solidFill>
                  <a:schemeClr val="tx1"/>
                </a:solidFill>
              </a:rPr>
              <a:t>сыйымдылығы</a:t>
            </a:r>
            <a:r>
              <a:rPr lang="ru-RU" dirty="0">
                <a:solidFill>
                  <a:schemeClr val="tx1"/>
                </a:solidFill>
              </a:rPr>
              <a:t> </a:t>
            </a:r>
            <a:r>
              <a:rPr lang="ru-RU" dirty="0" err="1">
                <a:solidFill>
                  <a:schemeClr val="tx1"/>
                </a:solidFill>
              </a:rPr>
              <a:t>деп</a:t>
            </a:r>
            <a:r>
              <a:rPr lang="ru-RU" dirty="0">
                <a:solidFill>
                  <a:schemeClr val="tx1"/>
                </a:solidFill>
              </a:rPr>
              <a:t> </a:t>
            </a:r>
            <a:r>
              <a:rPr lang="ru-RU" dirty="0" err="1">
                <a:solidFill>
                  <a:schemeClr val="tx1"/>
                </a:solidFill>
              </a:rPr>
              <a:t>аталатын</a:t>
            </a:r>
            <a:r>
              <a:rPr lang="ru-RU" dirty="0">
                <a:solidFill>
                  <a:schemeClr val="tx1"/>
                </a:solidFill>
              </a:rPr>
              <a:t> </a:t>
            </a:r>
            <a:r>
              <a:rPr lang="ru-RU" dirty="0" err="1">
                <a:solidFill>
                  <a:schemeClr val="tx1"/>
                </a:solidFill>
              </a:rPr>
              <a:t>бір</a:t>
            </a:r>
            <a:r>
              <a:rPr lang="ru-RU" dirty="0">
                <a:solidFill>
                  <a:schemeClr val="tx1"/>
                </a:solidFill>
              </a:rPr>
              <a:t> </a:t>
            </a:r>
            <a:r>
              <a:rPr lang="ru-RU" dirty="0" err="1">
                <a:solidFill>
                  <a:schemeClr val="tx1"/>
                </a:solidFill>
              </a:rPr>
              <a:t>параметрге</a:t>
            </a:r>
            <a:r>
              <a:rPr lang="ru-RU" dirty="0">
                <a:solidFill>
                  <a:schemeClr val="tx1"/>
                </a:solidFill>
              </a:rPr>
              <a:t> </a:t>
            </a:r>
            <a:r>
              <a:rPr lang="ru-RU" dirty="0" err="1">
                <a:solidFill>
                  <a:schemeClr val="tx1"/>
                </a:solidFill>
              </a:rPr>
              <a:t>енгізуге</a:t>
            </a:r>
            <a:r>
              <a:rPr lang="ru-RU" dirty="0">
                <a:solidFill>
                  <a:schemeClr val="tx1"/>
                </a:solidFill>
              </a:rPr>
              <a:t> </a:t>
            </a:r>
            <a:r>
              <a:rPr lang="ru-RU" dirty="0" err="1">
                <a:solidFill>
                  <a:schemeClr val="tx1"/>
                </a:solidFill>
              </a:rPr>
              <a:t>болатынын</a:t>
            </a:r>
            <a:r>
              <a:rPr lang="ru-RU" dirty="0">
                <a:solidFill>
                  <a:schemeClr val="tx1"/>
                </a:solidFill>
              </a:rPr>
              <a:t> </a:t>
            </a:r>
            <a:r>
              <a:rPr lang="ru-RU" dirty="0" err="1">
                <a:solidFill>
                  <a:schemeClr val="tx1"/>
                </a:solidFill>
              </a:rPr>
              <a:t>көрсетті</a:t>
            </a:r>
            <a:r>
              <a:rPr lang="ru-RU" dirty="0">
                <a:solidFill>
                  <a:schemeClr val="tx1"/>
                </a:solidFill>
              </a:rPr>
              <a:t>. </a:t>
            </a:r>
            <a:r>
              <a:rPr lang="ru-RU" dirty="0" err="1">
                <a:solidFill>
                  <a:schemeClr val="tx1"/>
                </a:solidFill>
              </a:rPr>
              <a:t>Мысалы</a:t>
            </a:r>
            <a:r>
              <a:rPr lang="ru-RU" dirty="0">
                <a:solidFill>
                  <a:schemeClr val="tx1"/>
                </a:solidFill>
              </a:rPr>
              <a:t>, </a:t>
            </a:r>
            <a:r>
              <a:rPr lang="ru-RU" dirty="0" err="1">
                <a:solidFill>
                  <a:schemeClr val="tx1"/>
                </a:solidFill>
              </a:rPr>
              <a:t>ақ</a:t>
            </a:r>
            <a:r>
              <a:rPr lang="ru-RU" dirty="0">
                <a:solidFill>
                  <a:schemeClr val="tx1"/>
                </a:solidFill>
              </a:rPr>
              <a:t> (</a:t>
            </a:r>
            <a:r>
              <a:rPr lang="ru-RU" dirty="0" err="1">
                <a:solidFill>
                  <a:schemeClr val="tx1"/>
                </a:solidFill>
              </a:rPr>
              <a:t>спектрлік</a:t>
            </a:r>
            <a:r>
              <a:rPr lang="ru-RU" dirty="0">
                <a:solidFill>
                  <a:schemeClr val="tx1"/>
                </a:solidFill>
              </a:rPr>
              <a:t> </a:t>
            </a:r>
            <a:r>
              <a:rPr lang="ru-RU" dirty="0" err="1">
                <a:solidFill>
                  <a:schemeClr val="tx1"/>
                </a:solidFill>
              </a:rPr>
              <a:t>тегіс</a:t>
            </a:r>
            <a:r>
              <a:rPr lang="ru-RU" dirty="0">
                <a:solidFill>
                  <a:schemeClr val="tx1"/>
                </a:solidFill>
              </a:rPr>
              <a:t>) Гаусс </a:t>
            </a:r>
            <a:r>
              <a:rPr lang="ru-RU" dirty="0" err="1">
                <a:solidFill>
                  <a:schemeClr val="tx1"/>
                </a:solidFill>
              </a:rPr>
              <a:t>шуылының</a:t>
            </a:r>
            <a:r>
              <a:rPr lang="ru-RU" dirty="0">
                <a:solidFill>
                  <a:schemeClr val="tx1"/>
                </a:solidFill>
              </a:rPr>
              <a:t> </a:t>
            </a:r>
            <a:r>
              <a:rPr lang="ru-RU" dirty="0" err="1">
                <a:solidFill>
                  <a:schemeClr val="tx1"/>
                </a:solidFill>
              </a:rPr>
              <a:t>интерференциясы</a:t>
            </a:r>
            <a:r>
              <a:rPr lang="ru-RU" dirty="0">
                <a:solidFill>
                  <a:schemeClr val="tx1"/>
                </a:solidFill>
              </a:rPr>
              <a:t> </a:t>
            </a:r>
            <a:r>
              <a:rPr lang="ru-RU" dirty="0" err="1">
                <a:solidFill>
                  <a:schemeClr val="tx1"/>
                </a:solidFill>
              </a:rPr>
              <a:t>кезінде</a:t>
            </a:r>
            <a:r>
              <a:rPr lang="ru-RU" dirty="0">
                <a:solidFill>
                  <a:schemeClr val="tx1"/>
                </a:solidFill>
              </a:rPr>
              <a:t>, </a:t>
            </a:r>
            <a:r>
              <a:rPr lang="ru-RU" dirty="0" err="1">
                <a:solidFill>
                  <a:schemeClr val="tx1"/>
                </a:solidFill>
              </a:rPr>
              <a:t>өткізу</a:t>
            </a:r>
            <a:r>
              <a:rPr lang="ru-RU" dirty="0">
                <a:solidFill>
                  <a:schemeClr val="tx1"/>
                </a:solidFill>
              </a:rPr>
              <a:t> </a:t>
            </a:r>
            <a:r>
              <a:rPr lang="ru-RU" dirty="0" err="1">
                <a:solidFill>
                  <a:schemeClr val="tx1"/>
                </a:solidFill>
              </a:rPr>
              <a:t>қабілеттілігінің</a:t>
            </a:r>
            <a:r>
              <a:rPr lang="ru-RU" b="1" i="1" dirty="0">
                <a:solidFill>
                  <a:schemeClr val="tx1"/>
                </a:solidFill>
              </a:rPr>
              <a:t> </a:t>
            </a:r>
            <a:r>
              <a:rPr lang="ru-RU" dirty="0" err="1">
                <a:solidFill>
                  <a:schemeClr val="tx1"/>
                </a:solidFill>
              </a:rPr>
              <a:t>идеалды</a:t>
            </a:r>
            <a:r>
              <a:rPr lang="ru-RU" dirty="0">
                <a:solidFill>
                  <a:schemeClr val="tx1"/>
                </a:solidFill>
              </a:rPr>
              <a:t> </a:t>
            </a:r>
            <a:r>
              <a:rPr lang="ru-RU" b="1" i="1" dirty="0" err="1">
                <a:solidFill>
                  <a:schemeClr val="tx1"/>
                </a:solidFill>
              </a:rPr>
              <a:t>өткізу</a:t>
            </a:r>
            <a:r>
              <a:rPr lang="ru-RU" b="1" i="1" dirty="0">
                <a:solidFill>
                  <a:schemeClr val="tx1"/>
                </a:solidFill>
              </a:rPr>
              <a:t> </a:t>
            </a:r>
            <a:r>
              <a:rPr lang="ru-RU" b="1" i="1" dirty="0" err="1" smtClean="0">
                <a:solidFill>
                  <a:schemeClr val="tx1"/>
                </a:solidFill>
              </a:rPr>
              <a:t>қабілеті</a:t>
            </a:r>
            <a:r>
              <a:rPr lang="ru-RU" b="1" i="1" dirty="0" smtClean="0">
                <a:solidFill>
                  <a:schemeClr val="tx1"/>
                </a:solidFill>
              </a:rPr>
              <a:t> </a:t>
            </a:r>
            <a:r>
              <a:rPr lang="en-US" dirty="0">
                <a:solidFill>
                  <a:schemeClr val="tx1"/>
                </a:solidFill>
              </a:rPr>
              <a:t>W </a:t>
            </a:r>
            <a:r>
              <a:rPr lang="ru-RU" dirty="0" err="1">
                <a:solidFill>
                  <a:schemeClr val="tx1"/>
                </a:solidFill>
              </a:rPr>
              <a:t>арнасы</a:t>
            </a:r>
            <a:r>
              <a:rPr lang="ru-RU" dirty="0">
                <a:solidFill>
                  <a:schemeClr val="tx1"/>
                </a:solidFill>
              </a:rPr>
              <a:t> </a:t>
            </a:r>
            <a:r>
              <a:rPr lang="ru-RU" dirty="0" err="1">
                <a:solidFill>
                  <a:schemeClr val="tx1"/>
                </a:solidFill>
              </a:rPr>
              <a:t>берілген</a:t>
            </a:r>
            <a:r>
              <a:rPr lang="ru-RU" dirty="0">
                <a:solidFill>
                  <a:schemeClr val="tx1"/>
                </a:solidFill>
              </a:rPr>
              <a:t> </a:t>
            </a:r>
            <a:r>
              <a:rPr lang="ru-RU" dirty="0" err="1">
                <a:solidFill>
                  <a:schemeClr val="tx1"/>
                </a:solidFill>
              </a:rPr>
              <a:t>сыйымдылыққа</a:t>
            </a:r>
            <a:r>
              <a:rPr lang="ru-RU" dirty="0">
                <a:solidFill>
                  <a:schemeClr val="tx1"/>
                </a:solidFill>
              </a:rPr>
              <a:t> </a:t>
            </a:r>
            <a:r>
              <a:rPr lang="ru-RU" dirty="0" err="1">
                <a:solidFill>
                  <a:schemeClr val="tx1"/>
                </a:solidFill>
              </a:rPr>
              <a:t>ие</a:t>
            </a:r>
            <a:r>
              <a:rPr lang="ru-RU" dirty="0">
                <a:solidFill>
                  <a:schemeClr val="tx1"/>
                </a:solidFill>
              </a:rPr>
              <a:t>.</a:t>
            </a:r>
            <a:endParaRPr lang="en-US" b="1" dirty="0">
              <a:solidFill>
                <a:schemeClr val="tx1"/>
              </a:solidFill>
            </a:endParaRPr>
          </a:p>
          <a:p>
            <a:pPr algn="l" rtl="0"/>
            <a:endParaRPr lang="en-US" b="1" dirty="0" smtClean="0">
              <a:solidFill>
                <a:schemeClr val="tx1"/>
              </a:solidFill>
            </a:endParaRPr>
          </a:p>
          <a:p>
            <a:pPr algn="l" rtl="0"/>
            <a:endParaRPr lang="en-US" b="1" dirty="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53092" y="4800600"/>
            <a:ext cx="6237816"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just"/>
            <a:r>
              <a:rPr lang="ru-RU" dirty="0" err="1">
                <a:solidFill>
                  <a:schemeClr val="tx1"/>
                </a:solidFill>
              </a:rPr>
              <a:t>мұндағы</a:t>
            </a:r>
            <a:r>
              <a:rPr lang="ru-RU" dirty="0">
                <a:solidFill>
                  <a:schemeClr val="tx1"/>
                </a:solidFill>
              </a:rPr>
              <a:t> Р-</a:t>
            </a:r>
            <a:r>
              <a:rPr lang="ru-RU" dirty="0" err="1">
                <a:solidFill>
                  <a:schemeClr val="tx1"/>
                </a:solidFill>
              </a:rPr>
              <a:t>орташа</a:t>
            </a:r>
            <a:r>
              <a:rPr lang="ru-RU" dirty="0">
                <a:solidFill>
                  <a:schemeClr val="tx1"/>
                </a:solidFill>
              </a:rPr>
              <a:t> </a:t>
            </a:r>
            <a:r>
              <a:rPr lang="ru-RU" dirty="0" err="1">
                <a:solidFill>
                  <a:schemeClr val="tx1"/>
                </a:solidFill>
              </a:rPr>
              <a:t>берілетін</a:t>
            </a:r>
            <a:r>
              <a:rPr lang="ru-RU" dirty="0">
                <a:solidFill>
                  <a:schemeClr val="tx1"/>
                </a:solidFill>
              </a:rPr>
              <a:t> </a:t>
            </a:r>
            <a:r>
              <a:rPr lang="ru-RU" dirty="0" err="1">
                <a:solidFill>
                  <a:schemeClr val="tx1"/>
                </a:solidFill>
              </a:rPr>
              <a:t>қуат</a:t>
            </a:r>
            <a:r>
              <a:rPr lang="ru-RU" dirty="0">
                <a:solidFill>
                  <a:schemeClr val="tx1"/>
                </a:solidFill>
              </a:rPr>
              <a:t>, ал </a:t>
            </a:r>
            <a:r>
              <a:rPr lang="en-US" dirty="0">
                <a:solidFill>
                  <a:schemeClr val="tx1"/>
                </a:solidFill>
              </a:rPr>
              <a:t>N</a:t>
            </a:r>
            <a:r>
              <a:rPr lang="en-US" baseline="-25000" dirty="0">
                <a:solidFill>
                  <a:schemeClr val="tx1"/>
                </a:solidFill>
              </a:rPr>
              <a:t>0</a:t>
            </a:r>
            <a:r>
              <a:rPr lang="en-US" dirty="0">
                <a:solidFill>
                  <a:schemeClr val="tx1"/>
                </a:solidFill>
              </a:rPr>
              <a:t>-</a:t>
            </a:r>
            <a:r>
              <a:rPr lang="ru-RU" dirty="0" err="1">
                <a:solidFill>
                  <a:schemeClr val="tx1"/>
                </a:solidFill>
              </a:rPr>
              <a:t>аддитивті</a:t>
            </a:r>
            <a:r>
              <a:rPr lang="ru-RU" dirty="0">
                <a:solidFill>
                  <a:schemeClr val="tx1"/>
                </a:solidFill>
              </a:rPr>
              <a:t> </a:t>
            </a:r>
            <a:r>
              <a:rPr lang="ru-RU" dirty="0" err="1">
                <a:solidFill>
                  <a:schemeClr val="tx1"/>
                </a:solidFill>
              </a:rPr>
              <a:t>шудың</a:t>
            </a:r>
            <a:r>
              <a:rPr lang="ru-RU" dirty="0">
                <a:solidFill>
                  <a:schemeClr val="tx1"/>
                </a:solidFill>
              </a:rPr>
              <a:t> </a:t>
            </a:r>
            <a:r>
              <a:rPr lang="ru-RU" dirty="0" err="1">
                <a:solidFill>
                  <a:schemeClr val="tx1"/>
                </a:solidFill>
              </a:rPr>
              <a:t>күш-спектрлік</a:t>
            </a:r>
            <a:r>
              <a:rPr lang="ru-RU" dirty="0">
                <a:solidFill>
                  <a:schemeClr val="tx1"/>
                </a:solidFill>
              </a:rPr>
              <a:t> </a:t>
            </a:r>
            <a:r>
              <a:rPr lang="ru-RU" dirty="0" err="1">
                <a:solidFill>
                  <a:schemeClr val="tx1"/>
                </a:solidFill>
              </a:rPr>
              <a:t>тығыздығы</a:t>
            </a:r>
            <a:r>
              <a:rPr lang="ru-RU" dirty="0" smtClean="0">
                <a:solidFill>
                  <a:schemeClr val="tx1"/>
                </a:solidFill>
              </a:rPr>
              <a:t>. </a:t>
            </a:r>
            <a:r>
              <a:rPr lang="ru-RU" dirty="0" err="1" smtClean="0">
                <a:solidFill>
                  <a:schemeClr val="tx1"/>
                </a:solidFill>
              </a:rPr>
              <a:t>Арнаның</a:t>
            </a:r>
            <a:r>
              <a:rPr lang="ru-RU" dirty="0" smtClean="0">
                <a:solidFill>
                  <a:schemeClr val="tx1"/>
                </a:solidFill>
              </a:rPr>
              <a:t> </a:t>
            </a:r>
            <a:r>
              <a:rPr lang="ru-RU" dirty="0" err="1">
                <a:solidFill>
                  <a:schemeClr val="tx1"/>
                </a:solidFill>
              </a:rPr>
              <a:t>сыйымдылығының</a:t>
            </a:r>
            <a:r>
              <a:rPr lang="ru-RU" dirty="0">
                <a:solidFill>
                  <a:schemeClr val="tx1"/>
                </a:solidFill>
              </a:rPr>
              <a:t> </a:t>
            </a:r>
            <a:r>
              <a:rPr lang="ru-RU" dirty="0" err="1">
                <a:solidFill>
                  <a:schemeClr val="tx1"/>
                </a:solidFill>
              </a:rPr>
              <a:t>маңыздылығы</a:t>
            </a:r>
            <a:r>
              <a:rPr lang="ru-RU" dirty="0">
                <a:solidFill>
                  <a:schemeClr val="tx1"/>
                </a:solidFill>
              </a:rPr>
              <a:t> </a:t>
            </a:r>
            <a:r>
              <a:rPr lang="ru-RU" dirty="0" err="1">
                <a:solidFill>
                  <a:schemeClr val="tx1"/>
                </a:solidFill>
              </a:rPr>
              <a:t>мынада</a:t>
            </a:r>
            <a:r>
              <a:rPr lang="ru-RU" dirty="0">
                <a:solidFill>
                  <a:schemeClr val="tx1"/>
                </a:solidFill>
              </a:rPr>
              <a:t>: </a:t>
            </a:r>
            <a:r>
              <a:rPr lang="ru-RU" dirty="0" err="1">
                <a:solidFill>
                  <a:schemeClr val="tx1"/>
                </a:solidFill>
              </a:rPr>
              <a:t>Егер</a:t>
            </a:r>
            <a:r>
              <a:rPr lang="ru-RU" dirty="0">
                <a:solidFill>
                  <a:schemeClr val="tx1"/>
                </a:solidFill>
              </a:rPr>
              <a:t> </a:t>
            </a:r>
            <a:r>
              <a:rPr lang="ru-RU" dirty="0" err="1">
                <a:solidFill>
                  <a:schemeClr val="tx1"/>
                </a:solidFill>
              </a:rPr>
              <a:t>ақпарат</a:t>
            </a:r>
            <a:r>
              <a:rPr lang="ru-RU" dirty="0">
                <a:solidFill>
                  <a:schemeClr val="tx1"/>
                </a:solidFill>
              </a:rPr>
              <a:t> </a:t>
            </a:r>
            <a:r>
              <a:rPr lang="ru-RU" dirty="0" err="1">
                <a:solidFill>
                  <a:schemeClr val="tx1"/>
                </a:solidFill>
              </a:rPr>
              <a:t>көзінің</a:t>
            </a:r>
            <a:r>
              <a:rPr lang="ru-RU" dirty="0">
                <a:solidFill>
                  <a:schemeClr val="tx1"/>
                </a:solidFill>
              </a:rPr>
              <a:t> </a:t>
            </a:r>
            <a:r>
              <a:rPr lang="en-US" dirty="0">
                <a:solidFill>
                  <a:schemeClr val="tx1"/>
                </a:solidFill>
              </a:rPr>
              <a:t>R </a:t>
            </a:r>
            <a:r>
              <a:rPr lang="ru-RU" dirty="0" err="1">
                <a:solidFill>
                  <a:schemeClr val="tx1"/>
                </a:solidFill>
              </a:rPr>
              <a:t>жылдамдығы</a:t>
            </a:r>
            <a:r>
              <a:rPr lang="ru-RU" dirty="0">
                <a:solidFill>
                  <a:schemeClr val="tx1"/>
                </a:solidFill>
              </a:rPr>
              <a:t> </a:t>
            </a:r>
            <a:r>
              <a:rPr lang="en-US" dirty="0">
                <a:solidFill>
                  <a:schemeClr val="tx1"/>
                </a:solidFill>
              </a:rPr>
              <a:t>C (R &lt;C) -</a:t>
            </a:r>
            <a:r>
              <a:rPr lang="ru-RU" dirty="0">
                <a:solidFill>
                  <a:schemeClr val="tx1"/>
                </a:solidFill>
              </a:rPr>
              <a:t>дан </a:t>
            </a:r>
            <a:r>
              <a:rPr lang="ru-RU" dirty="0" err="1">
                <a:solidFill>
                  <a:schemeClr val="tx1"/>
                </a:solidFill>
              </a:rPr>
              <a:t>төмен</a:t>
            </a:r>
            <a:r>
              <a:rPr lang="ru-RU" dirty="0">
                <a:solidFill>
                  <a:schemeClr val="tx1"/>
                </a:solidFill>
              </a:rPr>
              <a:t> </a:t>
            </a:r>
            <a:r>
              <a:rPr lang="ru-RU" dirty="0" err="1">
                <a:solidFill>
                  <a:schemeClr val="tx1"/>
                </a:solidFill>
              </a:rPr>
              <a:t>болса</a:t>
            </a:r>
            <a:r>
              <a:rPr lang="ru-RU" dirty="0">
                <a:solidFill>
                  <a:schemeClr val="tx1"/>
                </a:solidFill>
              </a:rPr>
              <a:t>, </a:t>
            </a:r>
            <a:r>
              <a:rPr lang="ru-RU" dirty="0" err="1">
                <a:solidFill>
                  <a:schemeClr val="tx1"/>
                </a:solidFill>
              </a:rPr>
              <a:t>онда</a:t>
            </a:r>
            <a:r>
              <a:rPr lang="ru-RU" dirty="0">
                <a:solidFill>
                  <a:schemeClr val="tx1"/>
                </a:solidFill>
              </a:rPr>
              <a:t> </a:t>
            </a:r>
            <a:r>
              <a:rPr lang="ru-RU" dirty="0" err="1">
                <a:solidFill>
                  <a:schemeClr val="tx1"/>
                </a:solidFill>
              </a:rPr>
              <a:t>тиісті</a:t>
            </a:r>
            <a:r>
              <a:rPr lang="ru-RU" dirty="0">
                <a:solidFill>
                  <a:schemeClr val="tx1"/>
                </a:solidFill>
              </a:rPr>
              <a:t> </a:t>
            </a:r>
            <a:r>
              <a:rPr lang="ru-RU" dirty="0" err="1">
                <a:solidFill>
                  <a:schemeClr val="tx1"/>
                </a:solidFill>
              </a:rPr>
              <a:t>кодтау</a:t>
            </a:r>
            <a:r>
              <a:rPr lang="ru-RU" dirty="0">
                <a:solidFill>
                  <a:schemeClr val="tx1"/>
                </a:solidFill>
              </a:rPr>
              <a:t> </a:t>
            </a:r>
            <a:r>
              <a:rPr lang="ru-RU" dirty="0" err="1">
                <a:solidFill>
                  <a:schemeClr val="tx1"/>
                </a:solidFill>
              </a:rPr>
              <a:t>арқылы</a:t>
            </a:r>
            <a:r>
              <a:rPr lang="ru-RU" dirty="0">
                <a:solidFill>
                  <a:schemeClr val="tx1"/>
                </a:solidFill>
              </a:rPr>
              <a:t> канал </a:t>
            </a:r>
            <a:r>
              <a:rPr lang="ru-RU" dirty="0" err="1">
                <a:solidFill>
                  <a:schemeClr val="tx1"/>
                </a:solidFill>
              </a:rPr>
              <a:t>арқылы</a:t>
            </a:r>
            <a:r>
              <a:rPr lang="ru-RU" dirty="0">
                <a:solidFill>
                  <a:schemeClr val="tx1"/>
                </a:solidFill>
              </a:rPr>
              <a:t> </a:t>
            </a:r>
            <a:r>
              <a:rPr lang="ru-RU" dirty="0" err="1">
                <a:solidFill>
                  <a:schemeClr val="tx1"/>
                </a:solidFill>
              </a:rPr>
              <a:t>сенімді</a:t>
            </a:r>
            <a:r>
              <a:rPr lang="ru-RU" dirty="0">
                <a:solidFill>
                  <a:schemeClr val="tx1"/>
                </a:solidFill>
              </a:rPr>
              <a:t> </a:t>
            </a:r>
            <a:r>
              <a:rPr lang="ru-RU" dirty="0" err="1">
                <a:solidFill>
                  <a:schemeClr val="tx1"/>
                </a:solidFill>
              </a:rPr>
              <a:t>таратуға</a:t>
            </a:r>
            <a:r>
              <a:rPr lang="ru-RU" dirty="0">
                <a:solidFill>
                  <a:schemeClr val="tx1"/>
                </a:solidFill>
              </a:rPr>
              <a:t> </a:t>
            </a:r>
            <a:r>
              <a:rPr lang="ru-RU" dirty="0" err="1">
                <a:solidFill>
                  <a:schemeClr val="tx1"/>
                </a:solidFill>
              </a:rPr>
              <a:t>қол</a:t>
            </a:r>
            <a:r>
              <a:rPr lang="ru-RU" dirty="0">
                <a:solidFill>
                  <a:schemeClr val="tx1"/>
                </a:solidFill>
              </a:rPr>
              <a:t> </a:t>
            </a:r>
            <a:r>
              <a:rPr lang="ru-RU" dirty="0" err="1">
                <a:solidFill>
                  <a:schemeClr val="tx1"/>
                </a:solidFill>
              </a:rPr>
              <a:t>жеткізуге</a:t>
            </a:r>
            <a:r>
              <a:rPr lang="ru-RU" dirty="0">
                <a:solidFill>
                  <a:schemeClr val="tx1"/>
                </a:solidFill>
              </a:rPr>
              <a:t> </a:t>
            </a:r>
            <a:r>
              <a:rPr lang="ru-RU" dirty="0" err="1">
                <a:solidFill>
                  <a:schemeClr val="tx1"/>
                </a:solidFill>
              </a:rPr>
              <a:t>болады</a:t>
            </a:r>
            <a:r>
              <a:rPr lang="ru-RU" dirty="0">
                <a:solidFill>
                  <a:schemeClr val="tx1"/>
                </a:solidFill>
              </a:rPr>
              <a:t>. </a:t>
            </a:r>
            <a:r>
              <a:rPr lang="ru-RU" dirty="0" err="1">
                <a:solidFill>
                  <a:schemeClr val="tx1"/>
                </a:solidFill>
              </a:rPr>
              <a:t>Екінші</a:t>
            </a:r>
            <a:r>
              <a:rPr lang="ru-RU" dirty="0">
                <a:solidFill>
                  <a:schemeClr val="tx1"/>
                </a:solidFill>
              </a:rPr>
              <a:t> </a:t>
            </a:r>
            <a:r>
              <a:rPr lang="ru-RU" dirty="0" err="1">
                <a:solidFill>
                  <a:schemeClr val="tx1"/>
                </a:solidFill>
              </a:rPr>
              <a:t>жағынан</a:t>
            </a:r>
            <a:r>
              <a:rPr lang="ru-RU" dirty="0">
                <a:solidFill>
                  <a:schemeClr val="tx1"/>
                </a:solidFill>
              </a:rPr>
              <a:t>, </a:t>
            </a:r>
            <a:r>
              <a:rPr lang="ru-RU" dirty="0" err="1">
                <a:solidFill>
                  <a:schemeClr val="tx1"/>
                </a:solidFill>
              </a:rPr>
              <a:t>егер</a:t>
            </a:r>
            <a:r>
              <a:rPr lang="ru-RU" dirty="0">
                <a:solidFill>
                  <a:schemeClr val="tx1"/>
                </a:solidFill>
              </a:rPr>
              <a:t> </a:t>
            </a:r>
            <a:r>
              <a:rPr lang="en-US" dirty="0">
                <a:solidFill>
                  <a:schemeClr val="tx1"/>
                </a:solidFill>
              </a:rPr>
              <a:t>R&gt; C </a:t>
            </a:r>
            <a:r>
              <a:rPr lang="ru-RU" dirty="0" err="1">
                <a:solidFill>
                  <a:schemeClr val="tx1"/>
                </a:solidFill>
              </a:rPr>
              <a:t>болса</a:t>
            </a:r>
            <a:r>
              <a:rPr lang="ru-RU" dirty="0">
                <a:solidFill>
                  <a:schemeClr val="tx1"/>
                </a:solidFill>
              </a:rPr>
              <a:t>, </a:t>
            </a:r>
            <a:r>
              <a:rPr lang="ru-RU" dirty="0" err="1">
                <a:solidFill>
                  <a:schemeClr val="tx1"/>
                </a:solidFill>
              </a:rPr>
              <a:t>таратушы</a:t>
            </a:r>
            <a:r>
              <a:rPr lang="ru-RU" dirty="0">
                <a:solidFill>
                  <a:schemeClr val="tx1"/>
                </a:solidFill>
              </a:rPr>
              <a:t> мен </a:t>
            </a:r>
            <a:r>
              <a:rPr lang="ru-RU" dirty="0" err="1">
                <a:solidFill>
                  <a:schemeClr val="tx1"/>
                </a:solidFill>
              </a:rPr>
              <a:t>қабылдағышта</a:t>
            </a:r>
            <a:r>
              <a:rPr lang="ru-RU" dirty="0">
                <a:solidFill>
                  <a:schemeClr val="tx1"/>
                </a:solidFill>
              </a:rPr>
              <a:t> </a:t>
            </a:r>
            <a:r>
              <a:rPr lang="ru-RU" dirty="0" err="1">
                <a:solidFill>
                  <a:schemeClr val="tx1"/>
                </a:solidFill>
              </a:rPr>
              <a:t>орындалатын</a:t>
            </a:r>
            <a:r>
              <a:rPr lang="ru-RU" dirty="0">
                <a:solidFill>
                  <a:schemeClr val="tx1"/>
                </a:solidFill>
              </a:rPr>
              <a:t> </a:t>
            </a:r>
            <a:r>
              <a:rPr lang="ru-RU" dirty="0" err="1">
                <a:solidFill>
                  <a:schemeClr val="tx1"/>
                </a:solidFill>
              </a:rPr>
              <a:t>сигналды</a:t>
            </a:r>
            <a:r>
              <a:rPr lang="ru-RU" dirty="0">
                <a:solidFill>
                  <a:schemeClr val="tx1"/>
                </a:solidFill>
              </a:rPr>
              <a:t> </a:t>
            </a:r>
            <a:r>
              <a:rPr lang="ru-RU" dirty="0" err="1">
                <a:solidFill>
                  <a:schemeClr val="tx1"/>
                </a:solidFill>
              </a:rPr>
              <a:t>өңдеу</a:t>
            </a:r>
            <a:r>
              <a:rPr lang="ru-RU" dirty="0">
                <a:solidFill>
                  <a:schemeClr val="tx1"/>
                </a:solidFill>
              </a:rPr>
              <a:t> </a:t>
            </a:r>
            <a:r>
              <a:rPr lang="ru-RU" dirty="0" err="1">
                <a:solidFill>
                  <a:schemeClr val="tx1"/>
                </a:solidFill>
              </a:rPr>
              <a:t>көлеміне</a:t>
            </a:r>
            <a:r>
              <a:rPr lang="ru-RU" dirty="0">
                <a:solidFill>
                  <a:schemeClr val="tx1"/>
                </a:solidFill>
              </a:rPr>
              <a:t> </a:t>
            </a:r>
            <a:r>
              <a:rPr lang="ru-RU" dirty="0" err="1">
                <a:solidFill>
                  <a:schemeClr val="tx1"/>
                </a:solidFill>
              </a:rPr>
              <a:t>қарамастан</a:t>
            </a:r>
            <a:r>
              <a:rPr lang="ru-RU" dirty="0">
                <a:solidFill>
                  <a:schemeClr val="tx1"/>
                </a:solidFill>
              </a:rPr>
              <a:t> </a:t>
            </a:r>
            <a:r>
              <a:rPr lang="ru-RU" dirty="0" err="1">
                <a:solidFill>
                  <a:schemeClr val="tx1"/>
                </a:solidFill>
              </a:rPr>
              <a:t>сенімді</a:t>
            </a:r>
            <a:r>
              <a:rPr lang="ru-RU" dirty="0">
                <a:solidFill>
                  <a:schemeClr val="tx1"/>
                </a:solidFill>
              </a:rPr>
              <a:t> беру </a:t>
            </a:r>
            <a:r>
              <a:rPr lang="ru-RU" dirty="0" err="1">
                <a:solidFill>
                  <a:schemeClr val="tx1"/>
                </a:solidFill>
              </a:rPr>
              <a:t>мүмкін</a:t>
            </a:r>
            <a:r>
              <a:rPr lang="ru-RU" dirty="0">
                <a:solidFill>
                  <a:schemeClr val="tx1"/>
                </a:solidFill>
              </a:rPr>
              <a:t> </a:t>
            </a:r>
            <a:r>
              <a:rPr lang="ru-RU" dirty="0" err="1">
                <a:solidFill>
                  <a:schemeClr val="tx1"/>
                </a:solidFill>
              </a:rPr>
              <a:t>емес</a:t>
            </a:r>
            <a:r>
              <a:rPr lang="ru-RU" dirty="0">
                <a:solidFill>
                  <a:schemeClr val="tx1"/>
                </a:solidFill>
              </a:rPr>
              <a:t>. </a:t>
            </a:r>
            <a:r>
              <a:rPr lang="ru-RU" dirty="0" err="1">
                <a:solidFill>
                  <a:schemeClr val="tx1"/>
                </a:solidFill>
              </a:rPr>
              <a:t>Осылайша</a:t>
            </a:r>
            <a:r>
              <a:rPr lang="ru-RU" dirty="0">
                <a:solidFill>
                  <a:schemeClr val="tx1"/>
                </a:solidFill>
              </a:rPr>
              <a:t>, Шеннон </a:t>
            </a:r>
            <a:r>
              <a:rPr lang="ru-RU" dirty="0" err="1">
                <a:solidFill>
                  <a:schemeClr val="tx1"/>
                </a:solidFill>
              </a:rPr>
              <a:t>ақпарат</a:t>
            </a:r>
            <a:r>
              <a:rPr lang="ru-RU" dirty="0">
                <a:solidFill>
                  <a:schemeClr val="tx1"/>
                </a:solidFill>
              </a:rPr>
              <a:t> </a:t>
            </a:r>
            <a:r>
              <a:rPr lang="ru-RU" dirty="0" err="1">
                <a:solidFill>
                  <a:schemeClr val="tx1"/>
                </a:solidFill>
              </a:rPr>
              <a:t>алмасудың</a:t>
            </a:r>
            <a:r>
              <a:rPr lang="ru-RU" dirty="0">
                <a:solidFill>
                  <a:schemeClr val="tx1"/>
                </a:solidFill>
              </a:rPr>
              <a:t> </a:t>
            </a:r>
            <a:r>
              <a:rPr lang="ru-RU" dirty="0" err="1">
                <a:solidFill>
                  <a:schemeClr val="tx1"/>
                </a:solidFill>
              </a:rPr>
              <a:t>негізгі</a:t>
            </a:r>
            <a:r>
              <a:rPr lang="ru-RU" dirty="0">
                <a:solidFill>
                  <a:schemeClr val="tx1"/>
                </a:solidFill>
              </a:rPr>
              <a:t> </a:t>
            </a:r>
            <a:r>
              <a:rPr lang="ru-RU" dirty="0" err="1">
                <a:solidFill>
                  <a:schemeClr val="tx1"/>
                </a:solidFill>
              </a:rPr>
              <a:t>шектеулерін</a:t>
            </a:r>
            <a:r>
              <a:rPr lang="ru-RU" dirty="0">
                <a:solidFill>
                  <a:schemeClr val="tx1"/>
                </a:solidFill>
              </a:rPr>
              <a:t> </a:t>
            </a:r>
            <a:r>
              <a:rPr lang="ru-RU" dirty="0" err="1">
                <a:solidFill>
                  <a:schemeClr val="tx1"/>
                </a:solidFill>
              </a:rPr>
              <a:t>белгіледі</a:t>
            </a:r>
            <a:r>
              <a:rPr lang="ru-RU" dirty="0">
                <a:solidFill>
                  <a:schemeClr val="tx1"/>
                </a:solidFill>
              </a:rPr>
              <a:t> </a:t>
            </a:r>
            <a:r>
              <a:rPr lang="ru-RU" dirty="0" err="1">
                <a:solidFill>
                  <a:schemeClr val="tx1"/>
                </a:solidFill>
              </a:rPr>
              <a:t>және</a:t>
            </a:r>
            <a:r>
              <a:rPr lang="ru-RU" dirty="0">
                <a:solidFill>
                  <a:schemeClr val="tx1"/>
                </a:solidFill>
              </a:rPr>
              <a:t> </a:t>
            </a:r>
            <a:r>
              <a:rPr lang="ru-RU" dirty="0" err="1">
                <a:solidFill>
                  <a:schemeClr val="tx1"/>
                </a:solidFill>
              </a:rPr>
              <a:t>қазір</a:t>
            </a:r>
            <a:r>
              <a:rPr lang="ru-RU" dirty="0">
                <a:solidFill>
                  <a:schemeClr val="tx1"/>
                </a:solidFill>
              </a:rPr>
              <a:t> </a:t>
            </a:r>
            <a:r>
              <a:rPr lang="ru-RU" dirty="0" err="1">
                <a:solidFill>
                  <a:schemeClr val="tx1"/>
                </a:solidFill>
              </a:rPr>
              <a:t>ақпарат</a:t>
            </a:r>
            <a:r>
              <a:rPr lang="ru-RU" dirty="0">
                <a:solidFill>
                  <a:schemeClr val="tx1"/>
                </a:solidFill>
              </a:rPr>
              <a:t> </a:t>
            </a:r>
            <a:r>
              <a:rPr lang="ru-RU" dirty="0" err="1">
                <a:solidFill>
                  <a:schemeClr val="tx1"/>
                </a:solidFill>
              </a:rPr>
              <a:t>теориясы</a:t>
            </a:r>
            <a:r>
              <a:rPr lang="ru-RU" dirty="0">
                <a:solidFill>
                  <a:schemeClr val="tx1"/>
                </a:solidFill>
              </a:rPr>
              <a:t> </a:t>
            </a:r>
            <a:r>
              <a:rPr lang="ru-RU" dirty="0" err="1">
                <a:solidFill>
                  <a:schemeClr val="tx1"/>
                </a:solidFill>
              </a:rPr>
              <a:t>деп</a:t>
            </a:r>
            <a:r>
              <a:rPr lang="ru-RU" dirty="0">
                <a:solidFill>
                  <a:schemeClr val="tx1"/>
                </a:solidFill>
              </a:rPr>
              <a:t> </a:t>
            </a:r>
            <a:r>
              <a:rPr lang="ru-RU" dirty="0" err="1" smtClean="0">
                <a:solidFill>
                  <a:schemeClr val="tx1"/>
                </a:solidFill>
              </a:rPr>
              <a:t>аталады</a:t>
            </a:r>
            <a:r>
              <a:rPr lang="ru-RU" dirty="0" smtClean="0">
                <a:solidFill>
                  <a:schemeClr val="tx1"/>
                </a:solidFill>
              </a:rPr>
              <a:t>.</a:t>
            </a:r>
            <a:endParaRPr lang="en-US" b="1" dirty="0" smtClean="0">
              <a:solidFill>
                <a:schemeClr val="tx1"/>
              </a:solidFill>
            </a:endParaRPr>
          </a:p>
          <a:p>
            <a:pPr algn="l" rtl="0"/>
            <a:endParaRPr lang="en-US" b="1" dirty="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l" rtl="0"/>
            <a:endParaRPr lang="en-US" b="1" dirty="0" smtClean="0">
              <a:solidFill>
                <a:schemeClr val="tx1"/>
              </a:solidFill>
            </a:endParaRPr>
          </a:p>
          <a:p>
            <a:pPr algn="l" rtl="0"/>
            <a:endParaRPr lang="en-US" b="1" dirty="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 name="Прямоугольник 1"/>
          <p:cNvSpPr/>
          <p:nvPr/>
        </p:nvSpPr>
        <p:spPr>
          <a:xfrm>
            <a:off x="172064" y="304800"/>
            <a:ext cx="8819535" cy="4893647"/>
          </a:xfrm>
          <a:prstGeom prst="rect">
            <a:avLst/>
          </a:prstGeom>
        </p:spPr>
        <p:txBody>
          <a:bodyPr wrap="square">
            <a:spAutoFit/>
          </a:bodyPr>
          <a:lstStyle/>
          <a:p>
            <a:pPr algn="just"/>
            <a:r>
              <a:rPr lang="ru-RU" sz="2800" b="1" dirty="0" err="1"/>
              <a:t>Сымды</a:t>
            </a:r>
            <a:r>
              <a:rPr lang="ru-RU" sz="2800" b="1" dirty="0"/>
              <a:t> </a:t>
            </a:r>
            <a:r>
              <a:rPr lang="ru-RU" sz="2800" b="1" dirty="0" err="1"/>
              <a:t>арналар.</a:t>
            </a:r>
            <a:r>
              <a:rPr lang="ru-RU" sz="2800" dirty="0" err="1"/>
              <a:t>Телефон</a:t>
            </a:r>
            <a:r>
              <a:rPr lang="ru-RU" sz="2800" dirty="0"/>
              <a:t> </a:t>
            </a:r>
            <a:r>
              <a:rPr lang="ru-RU" sz="2800" dirty="0" err="1"/>
              <a:t>желісі</a:t>
            </a:r>
            <a:r>
              <a:rPr lang="ru-RU" sz="2800" dirty="0"/>
              <a:t> </a:t>
            </a:r>
            <a:r>
              <a:rPr lang="ru-RU" sz="2800" dirty="0" err="1"/>
              <a:t>дауыс</a:t>
            </a:r>
            <a:r>
              <a:rPr lang="ru-RU" sz="2800" dirty="0"/>
              <a:t> </a:t>
            </a:r>
            <a:r>
              <a:rPr lang="ru-RU" sz="2800" dirty="0" err="1"/>
              <a:t>сигналдарын</a:t>
            </a:r>
            <a:r>
              <a:rPr lang="ru-RU" sz="2800" dirty="0"/>
              <a:t> беру </a:t>
            </a:r>
            <a:r>
              <a:rPr lang="ru-RU" sz="2800" dirty="0" err="1"/>
              <a:t>үшін</a:t>
            </a:r>
            <a:r>
              <a:rPr lang="ru-RU" sz="2800" dirty="0"/>
              <a:t> </a:t>
            </a:r>
            <a:r>
              <a:rPr lang="ru-RU" sz="2800" dirty="0" err="1"/>
              <a:t>сым</a:t>
            </a:r>
            <a:r>
              <a:rPr lang="ru-RU" sz="2800" dirty="0"/>
              <a:t> </a:t>
            </a:r>
            <a:r>
              <a:rPr lang="ru-RU" sz="2800" dirty="0" err="1"/>
              <a:t>желілерін</a:t>
            </a:r>
            <a:r>
              <a:rPr lang="ru-RU" sz="2800" dirty="0"/>
              <a:t>, </a:t>
            </a:r>
            <a:r>
              <a:rPr lang="ru-RU" sz="2800" dirty="0" err="1"/>
              <a:t>сондай</a:t>
            </a:r>
            <a:r>
              <a:rPr lang="ru-RU" sz="2800" dirty="0"/>
              <a:t> -</a:t>
            </a:r>
            <a:r>
              <a:rPr lang="ru-RU" sz="2800" dirty="0" err="1"/>
              <a:t>ақ</a:t>
            </a:r>
            <a:r>
              <a:rPr lang="ru-RU" sz="2800" dirty="0"/>
              <a:t> </a:t>
            </a:r>
            <a:r>
              <a:rPr lang="ru-RU" sz="2800" dirty="0" err="1"/>
              <a:t>деректер</a:t>
            </a:r>
            <a:r>
              <a:rPr lang="ru-RU" sz="2800" dirty="0"/>
              <a:t> мен </a:t>
            </a:r>
            <a:r>
              <a:rPr lang="ru-RU" sz="2800" dirty="0" err="1"/>
              <a:t>бейнелерді</a:t>
            </a:r>
            <a:r>
              <a:rPr lang="ru-RU" sz="2800" dirty="0"/>
              <a:t> </a:t>
            </a:r>
            <a:r>
              <a:rPr lang="ru-RU" sz="2800" dirty="0" err="1"/>
              <a:t>беруді</a:t>
            </a:r>
            <a:r>
              <a:rPr lang="ru-RU" sz="2800" dirty="0"/>
              <a:t> </a:t>
            </a:r>
            <a:r>
              <a:rPr lang="ru-RU" sz="2800" dirty="0" err="1"/>
              <a:t>кеңінен</a:t>
            </a:r>
            <a:r>
              <a:rPr lang="ru-RU" sz="2800" dirty="0"/>
              <a:t> </a:t>
            </a:r>
            <a:r>
              <a:rPr lang="ru-RU" sz="2800" dirty="0" err="1"/>
              <a:t>қолданады</a:t>
            </a:r>
            <a:r>
              <a:rPr lang="ru-RU" sz="2800" dirty="0"/>
              <a:t>. </a:t>
            </a:r>
            <a:r>
              <a:rPr lang="ru-RU" sz="2800" dirty="0" err="1"/>
              <a:t>Бұралған</a:t>
            </a:r>
            <a:r>
              <a:rPr lang="ru-RU" sz="2800" dirty="0"/>
              <a:t> </a:t>
            </a:r>
            <a:r>
              <a:rPr lang="ru-RU" sz="2800" dirty="0" err="1"/>
              <a:t>жұп</a:t>
            </a:r>
            <a:r>
              <a:rPr lang="ru-RU" sz="2800" dirty="0"/>
              <a:t> </a:t>
            </a:r>
            <a:r>
              <a:rPr lang="ru-RU" sz="2800" dirty="0" err="1"/>
              <a:t>сымдар</a:t>
            </a:r>
            <a:r>
              <a:rPr lang="ru-RU" sz="2800" dirty="0"/>
              <a:t> мен </a:t>
            </a:r>
            <a:r>
              <a:rPr lang="ru-RU" sz="2800" dirty="0" err="1"/>
              <a:t>коаксиалды</a:t>
            </a:r>
            <a:r>
              <a:rPr lang="ru-RU" sz="2800" dirty="0"/>
              <a:t> кабель </a:t>
            </a:r>
            <a:r>
              <a:rPr lang="ru-RU" sz="2800" dirty="0" err="1"/>
              <a:t>негізінен</a:t>
            </a:r>
            <a:r>
              <a:rPr lang="ru-RU" sz="2800" dirty="0"/>
              <a:t> </a:t>
            </a:r>
            <a:r>
              <a:rPr lang="ru-RU" sz="2800" dirty="0" err="1"/>
              <a:t>электромагниттік</a:t>
            </a:r>
            <a:r>
              <a:rPr lang="ru-RU" sz="2800" dirty="0"/>
              <a:t> </a:t>
            </a:r>
            <a:r>
              <a:rPr lang="ru-RU" sz="2800" dirty="0" err="1"/>
              <a:t>арналар</a:t>
            </a:r>
            <a:r>
              <a:rPr lang="ru-RU" sz="2800" dirty="0"/>
              <a:t> </a:t>
            </a:r>
            <a:r>
              <a:rPr lang="ru-RU" sz="2800" dirty="0" err="1" smtClean="0"/>
              <a:t>болып</a:t>
            </a:r>
            <a:r>
              <a:rPr lang="ru-RU" sz="2800" dirty="0" smtClean="0"/>
              <a:t> </a:t>
            </a:r>
            <a:r>
              <a:rPr lang="ru-RU" sz="2800" dirty="0" err="1" smtClean="0"/>
              <a:t>табылады</a:t>
            </a:r>
            <a:r>
              <a:rPr lang="ru-RU" sz="2800" dirty="0" smtClean="0"/>
              <a:t> </a:t>
            </a:r>
            <a:r>
              <a:rPr lang="ru-RU" sz="2800" dirty="0" err="1" smtClean="0"/>
              <a:t>салыстырмалы</a:t>
            </a:r>
            <a:r>
              <a:rPr lang="ru-RU" sz="2800" dirty="0" smtClean="0"/>
              <a:t> </a:t>
            </a:r>
            <a:r>
              <a:rPr lang="ru-RU" sz="2800" dirty="0" err="1"/>
              <a:t>түрде</a:t>
            </a:r>
            <a:r>
              <a:rPr lang="ru-RU" sz="2800" dirty="0"/>
              <a:t> </a:t>
            </a:r>
            <a:r>
              <a:rPr lang="ru-RU" sz="2800" dirty="0" err="1"/>
              <a:t>қарапайым</a:t>
            </a:r>
            <a:r>
              <a:rPr lang="ru-RU" sz="2800" dirty="0"/>
              <a:t> </a:t>
            </a:r>
            <a:r>
              <a:rPr lang="ru-RU" sz="2800" dirty="0" err="1"/>
              <a:t>өткізу</a:t>
            </a:r>
            <a:r>
              <a:rPr lang="ru-RU" sz="2800" dirty="0"/>
              <a:t> </a:t>
            </a:r>
            <a:r>
              <a:rPr lang="ru-RU" sz="2800" dirty="0" err="1" smtClean="0"/>
              <a:t>жолағы</a:t>
            </a:r>
            <a:r>
              <a:rPr lang="ru-RU" sz="2800" dirty="0" smtClean="0"/>
              <a:t>.</a:t>
            </a:r>
            <a:endParaRPr lang="en-US" sz="2800" dirty="0" smtClean="0"/>
          </a:p>
          <a:p>
            <a:pPr algn="l" rtl="0"/>
            <a:endParaRPr lang="en-US" b="1" dirty="0"/>
          </a:p>
          <a:p>
            <a:pPr algn="l" rtl="0"/>
            <a:endParaRPr lang="en-US" b="1" dirty="0" smtClean="0"/>
          </a:p>
          <a:p>
            <a:pPr algn="l" rtl="0"/>
            <a:endParaRPr lang="en-US" b="1" dirty="0"/>
          </a:p>
          <a:p>
            <a:pPr algn="l" rtl="0"/>
            <a:endParaRPr lang="en-US" b="1" dirty="0" smtClean="0"/>
          </a:p>
          <a:p>
            <a:pPr algn="l" rtl="0"/>
            <a:endParaRPr lang="en-US" b="1" dirty="0"/>
          </a:p>
          <a:p>
            <a:pPr algn="l" rtl="0"/>
            <a:endParaRPr lang="en-US" b="1" dirty="0" smtClean="0"/>
          </a:p>
          <a:p>
            <a:pPr algn="l" rtl="0"/>
            <a:endParaRPr lang="en-US" b="1" dirty="0"/>
          </a:p>
          <a:p>
            <a:pPr algn="l" rtl="0"/>
            <a:endParaRPr lang="ru-RU" dirty="0"/>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6646" y="3200400"/>
            <a:ext cx="4385186"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950" r="5762"/>
          <a:stretch>
            <a:fillRect/>
          </a:stretch>
        </p:blipFill>
        <p:spPr bwMode="auto">
          <a:xfrm>
            <a:off x="4581832" y="3124200"/>
            <a:ext cx="4333569"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fontScale="92500" lnSpcReduction="10000"/>
          </a:bodyPr>
          <a:lstStyle/>
          <a:p>
            <a:pPr algn="just" rtl="0"/>
            <a:r>
              <a:rPr lang="en-US" b="1" dirty="0" smtClean="0">
                <a:solidFill>
                  <a:schemeClr val="tx1"/>
                </a:solidFill>
              </a:rPr>
              <a:t> </a:t>
            </a:r>
            <a:r>
              <a:rPr lang="en-US" b="1" dirty="0" err="1" smtClean="0">
                <a:solidFill>
                  <a:schemeClr val="tx1"/>
                </a:solidFill>
              </a:rPr>
              <a:t>Хабар</a:t>
            </a:r>
            <a:r>
              <a:rPr lang="en-US" b="1" dirty="0" smtClean="0">
                <a:solidFill>
                  <a:schemeClr val="tx1"/>
                </a:solidFill>
              </a:rPr>
              <a:t> </a:t>
            </a:r>
            <a:r>
              <a:rPr lang="en-US" dirty="0" err="1" smtClean="0">
                <a:solidFill>
                  <a:schemeClr val="tx1"/>
                </a:solidFill>
              </a:rPr>
              <a:t>ақпаратты</a:t>
            </a:r>
            <a:r>
              <a:rPr lang="en-US" dirty="0" smtClean="0">
                <a:solidFill>
                  <a:schemeClr val="tx1"/>
                </a:solidFill>
              </a:rPr>
              <a:t> білдіретін белгілер мен белгілердің жиынтығы болып табылады. Хабарламалар үздіксіз (үздіксіз функциялар түрінде) және дискретті (символдардың дискретті тізбегі түрінде (әріптер мен белгілер)) болуы мүмкін.</a:t>
            </a:r>
            <a:endParaRPr lang="en-US" dirty="0" smtClean="0">
              <a:solidFill>
                <a:schemeClr val="tx1"/>
              </a:solidFill>
            </a:endParaRPr>
          </a:p>
          <a:p>
            <a:pPr algn="just" rtl="0"/>
            <a:r>
              <a:rPr lang="en-US" b="1" dirty="0" smtClean="0">
                <a:solidFill>
                  <a:schemeClr val="tx1"/>
                </a:solidFill>
              </a:rPr>
              <a:t>Сигнал</a:t>
            </a:r>
            <a:r>
              <a:rPr lang="en-US" dirty="0" smtClean="0">
                <a:solidFill>
                  <a:schemeClr val="tx1"/>
                </a:solidFill>
              </a:rPr>
              <a:t> - бұл хабарларды </a:t>
            </a:r>
            <a:r>
              <a:rPr lang="" dirty="0" smtClean="0">
                <a:solidFill>
                  <a:schemeClr val="tx1"/>
                </a:solidFill>
              </a:rPr>
              <a:t>жі</a:t>
            </a:r>
            <a:r>
              <a:rPr lang="en-US" dirty="0" smtClean="0">
                <a:solidFill>
                  <a:schemeClr val="tx1"/>
                </a:solidFill>
              </a:rPr>
              <a:t>беру үшін қолданылатын физикалық процесс. Математикалық түрде сигнал уақыт функциясы ретінде бейнеленеді. Ол үшін Tc ұзақтығын, ені Fc жиілік диапазонын және Dc = динамикалық диапазонын </a:t>
            </a:r>
            <a:r>
              <a:rPr lang="en-US" dirty="0" err="1" smtClean="0">
                <a:solidFill>
                  <a:schemeClr val="tx1"/>
                </a:solidFill>
              </a:rPr>
              <a:t>орнатуға</a:t>
            </a:r>
            <a:r>
              <a:rPr lang="en-US" dirty="0" smtClean="0">
                <a:solidFill>
                  <a:schemeClr val="tx1"/>
                </a:solidFill>
              </a:rPr>
              <a:t> </a:t>
            </a:r>
            <a:r>
              <a:rPr lang="en-US" dirty="0" err="1" smtClean="0">
                <a:solidFill>
                  <a:schemeClr val="tx1"/>
                </a:solidFill>
              </a:rPr>
              <a:t>болады</a:t>
            </a:r>
            <a:r>
              <a:rPr lang="en-US" dirty="0" smtClean="0">
                <a:solidFill>
                  <a:schemeClr val="tx1"/>
                </a:solidFill>
              </a:rPr>
              <a:t> </a:t>
            </a:r>
            <a:r>
              <a:rPr lang="en-US" dirty="0" err="1" smtClean="0">
                <a:solidFill>
                  <a:schemeClr val="tx1"/>
                </a:solidFill>
              </a:rPr>
              <a:t>Pmax</a:t>
            </a:r>
            <a:r>
              <a:rPr lang="en-US" dirty="0" smtClean="0">
                <a:solidFill>
                  <a:schemeClr val="tx1"/>
                </a:solidFill>
              </a:rPr>
              <a:t>/</a:t>
            </a:r>
            <a:r>
              <a:rPr lang="en-US" dirty="0" err="1" smtClean="0">
                <a:solidFill>
                  <a:schemeClr val="tx1"/>
                </a:solidFill>
              </a:rPr>
              <a:t>Pmin</a:t>
            </a:r>
            <a:r>
              <a:rPr lang="en-US" dirty="0" smtClean="0">
                <a:solidFill>
                  <a:schemeClr val="tx1"/>
                </a:solidFill>
              </a:rPr>
              <a:t>, қайда </a:t>
            </a:r>
            <a:r>
              <a:rPr lang="en-US" dirty="0" err="1" smtClean="0">
                <a:solidFill>
                  <a:schemeClr val="tx1"/>
                </a:solidFill>
              </a:rPr>
              <a:t>Pmax</a:t>
            </a:r>
            <a:r>
              <a:rPr lang="en-US" dirty="0" smtClean="0">
                <a:solidFill>
                  <a:schemeClr val="tx1"/>
                </a:solidFill>
              </a:rPr>
              <a:t> </a:t>
            </a:r>
            <a:r>
              <a:rPr lang="en-US" dirty="0" err="1" smtClean="0">
                <a:solidFill>
                  <a:schemeClr val="tx1"/>
                </a:solidFill>
              </a:rPr>
              <a:t>және</a:t>
            </a:r>
            <a:r>
              <a:rPr lang="en-US" dirty="0" smtClean="0">
                <a:solidFill>
                  <a:schemeClr val="tx1"/>
                </a:solidFill>
              </a:rPr>
              <a:t> </a:t>
            </a:r>
            <a:r>
              <a:rPr lang="en-US" dirty="0" err="1" smtClean="0">
                <a:solidFill>
                  <a:schemeClr val="tx1"/>
                </a:solidFill>
              </a:rPr>
              <a:t>Pmin</a:t>
            </a:r>
            <a:r>
              <a:rPr lang="en-US" dirty="0" smtClean="0">
                <a:solidFill>
                  <a:schemeClr val="tx1"/>
                </a:solidFill>
              </a:rPr>
              <a:t> </a:t>
            </a:r>
            <a:r>
              <a:rPr lang="en-US" dirty="0" err="1" smtClean="0">
                <a:solidFill>
                  <a:schemeClr val="tx1"/>
                </a:solidFill>
              </a:rPr>
              <a:t>сигналдың</a:t>
            </a:r>
            <a:r>
              <a:rPr lang="en-US" dirty="0" smtClean="0">
                <a:solidFill>
                  <a:schemeClr val="tx1"/>
                </a:solidFill>
              </a:rPr>
              <a:t> максималды және минималды қуаты. Осы үш параметрдің туындысы сигналдың </a:t>
            </a:r>
            <a:r>
              <a:rPr lang="en-US" dirty="0" err="1" smtClean="0">
                <a:solidFill>
                  <a:schemeClr val="tx1"/>
                </a:solidFill>
              </a:rPr>
              <a:t>көлемін</a:t>
            </a:r>
            <a:r>
              <a:rPr lang="en-US" dirty="0" smtClean="0">
                <a:solidFill>
                  <a:schemeClr val="tx1"/>
                </a:solidFill>
              </a:rPr>
              <a:t> </a:t>
            </a:r>
            <a:r>
              <a:rPr lang="en-US" dirty="0" err="1" smtClean="0">
                <a:solidFill>
                  <a:schemeClr val="tx1"/>
                </a:solidFill>
              </a:rPr>
              <a:t>анықтайды</a:t>
            </a:r>
            <a:r>
              <a:rPr lang="en-US" dirty="0" smtClean="0">
                <a:solidFill>
                  <a:schemeClr val="tx1"/>
                </a:solidFill>
              </a:rPr>
              <a:t> </a:t>
            </a:r>
            <a:r>
              <a:rPr lang="en-US" b="1" dirty="0" smtClean="0">
                <a:solidFill>
                  <a:schemeClr val="tx1"/>
                </a:solidFill>
              </a:rPr>
              <a:t>V</a:t>
            </a:r>
            <a:r>
              <a:rPr lang="en-US" dirty="0" smtClean="0">
                <a:solidFill>
                  <a:schemeClr val="tx1"/>
                </a:solidFill>
              </a:rPr>
              <a:t>. </a:t>
            </a:r>
            <a:r>
              <a:rPr lang="en-US" b="1" dirty="0" smtClean="0">
                <a:solidFill>
                  <a:schemeClr val="tx1"/>
                </a:solidFill>
              </a:rPr>
              <a:t>V = Tc*Fc*Dc</a:t>
            </a:r>
            <a:endParaRPr lang="en-US" b="1" dirty="0" smtClean="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l" rtl="0"/>
            <a:endParaRPr lang="en-US" b="1" dirty="0" smtClean="0">
              <a:solidFill>
                <a:schemeClr val="tx1"/>
              </a:solidFill>
            </a:endParaRPr>
          </a:p>
          <a:p>
            <a:pPr algn="l" rtl="0"/>
            <a:endParaRPr lang="en-US" b="1" dirty="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 name="Прямоугольник 1"/>
          <p:cNvSpPr/>
          <p:nvPr/>
        </p:nvSpPr>
        <p:spPr>
          <a:xfrm>
            <a:off x="152400" y="243037"/>
            <a:ext cx="8839200" cy="5262979"/>
          </a:xfrm>
          <a:prstGeom prst="rect">
            <a:avLst/>
          </a:prstGeom>
        </p:spPr>
        <p:txBody>
          <a:bodyPr wrap="square">
            <a:spAutoFit/>
          </a:bodyPr>
          <a:lstStyle/>
          <a:p>
            <a:r>
              <a:rPr lang="ru-RU" sz="2800" b="1" dirty="0" err="1"/>
              <a:t>Талшықты</a:t>
            </a:r>
            <a:r>
              <a:rPr lang="ru-RU" sz="2800" b="1" dirty="0"/>
              <a:t> -</a:t>
            </a:r>
            <a:r>
              <a:rPr lang="ru-RU" sz="2800" b="1" dirty="0" err="1"/>
              <a:t>оптикалық</a:t>
            </a:r>
            <a:r>
              <a:rPr lang="ru-RU" sz="2800" b="1" dirty="0"/>
              <a:t> </a:t>
            </a:r>
            <a:r>
              <a:rPr lang="ru-RU" sz="2800" b="1" dirty="0" err="1"/>
              <a:t>арналар</a:t>
            </a:r>
            <a:r>
              <a:rPr lang="ru-RU" sz="2800" b="1" dirty="0" smtClean="0"/>
              <a:t>.</a:t>
            </a:r>
            <a:endParaRPr lang="ru-RU" sz="2800" b="1" dirty="0" smtClean="0"/>
          </a:p>
          <a:p>
            <a:pPr algn="just"/>
            <a:r>
              <a:rPr lang="ru-RU" sz="2800" dirty="0" smtClean="0"/>
              <a:t>	</a:t>
            </a:r>
            <a:r>
              <a:rPr lang="ru-RU" sz="2800" dirty="0" err="1" smtClean="0"/>
              <a:t>Оптикалық</a:t>
            </a:r>
            <a:r>
              <a:rPr lang="ru-RU" sz="2800" dirty="0" smtClean="0"/>
              <a:t> </a:t>
            </a:r>
            <a:r>
              <a:rPr lang="ru-RU" sz="2800" dirty="0" err="1"/>
              <a:t>талшықтар</a:t>
            </a:r>
            <a:r>
              <a:rPr lang="ru-RU" sz="2800" dirty="0"/>
              <a:t> </a:t>
            </a:r>
            <a:r>
              <a:rPr lang="ru-RU" sz="2800" dirty="0" err="1"/>
              <a:t>байланыс</a:t>
            </a:r>
            <a:r>
              <a:rPr lang="ru-RU" sz="2800" dirty="0"/>
              <a:t> </a:t>
            </a:r>
            <a:r>
              <a:rPr lang="ru-RU" sz="2800" dirty="0" err="1"/>
              <a:t>жүйесінің</a:t>
            </a:r>
            <a:r>
              <a:rPr lang="ru-RU" sz="2800" dirty="0"/>
              <a:t> </a:t>
            </a:r>
            <a:r>
              <a:rPr lang="ru-RU" sz="2800" dirty="0" err="1"/>
              <a:t>дизайнеріне</a:t>
            </a:r>
            <a:r>
              <a:rPr lang="ru-RU" sz="2800" dirty="0"/>
              <a:t> </a:t>
            </a:r>
            <a:r>
              <a:rPr lang="ru-RU" sz="2800" dirty="0" err="1"/>
              <a:t>коаксиалды</a:t>
            </a:r>
            <a:r>
              <a:rPr lang="ru-RU" sz="2800" dirty="0"/>
              <a:t> </a:t>
            </a:r>
            <a:r>
              <a:rPr lang="ru-RU" sz="2800" dirty="0" err="1"/>
              <a:t>кабельдік</a:t>
            </a:r>
            <a:r>
              <a:rPr lang="ru-RU" sz="2800" dirty="0"/>
              <a:t> </a:t>
            </a:r>
            <a:r>
              <a:rPr lang="ru-RU" sz="2800" dirty="0" err="1"/>
              <a:t>каналдардан</a:t>
            </a:r>
            <a:r>
              <a:rPr lang="ru-RU" sz="2800" dirty="0"/>
              <a:t> </a:t>
            </a:r>
            <a:r>
              <a:rPr lang="ru-RU" sz="2800" dirty="0" err="1"/>
              <a:t>бірнеше</a:t>
            </a:r>
            <a:r>
              <a:rPr lang="ru-RU" sz="2800" dirty="0"/>
              <a:t> </a:t>
            </a:r>
            <a:r>
              <a:rPr lang="ru-RU" sz="2800" dirty="0" err="1"/>
              <a:t>үлкен</a:t>
            </a:r>
            <a:r>
              <a:rPr lang="ru-RU" sz="2800" dirty="0"/>
              <a:t> </a:t>
            </a:r>
            <a:r>
              <a:rPr lang="ru-RU" sz="2800" dirty="0" err="1"/>
              <a:t>реттік</a:t>
            </a:r>
            <a:r>
              <a:rPr lang="ru-RU" sz="2800" dirty="0"/>
              <a:t> </a:t>
            </a:r>
            <a:r>
              <a:rPr lang="ru-RU" sz="2800" dirty="0" err="1"/>
              <a:t>арнаның</a:t>
            </a:r>
            <a:r>
              <a:rPr lang="ru-RU" sz="2800" dirty="0"/>
              <a:t> </a:t>
            </a:r>
            <a:r>
              <a:rPr lang="ru-RU" sz="2800" dirty="0" err="1"/>
              <a:t>өткізу</a:t>
            </a:r>
            <a:r>
              <a:rPr lang="ru-RU" sz="2800" dirty="0"/>
              <a:t> </a:t>
            </a:r>
            <a:r>
              <a:rPr lang="ru-RU" sz="2800" dirty="0" err="1"/>
              <a:t>қабілеттілігін</a:t>
            </a:r>
            <a:r>
              <a:rPr lang="ru-RU" sz="2800" dirty="0"/>
              <a:t> </a:t>
            </a:r>
            <a:r>
              <a:rPr lang="ru-RU" sz="2800" dirty="0" err="1"/>
              <a:t>ұсынады</a:t>
            </a:r>
            <a:r>
              <a:rPr lang="ru-RU" sz="2800" dirty="0"/>
              <a:t>. </a:t>
            </a:r>
            <a:r>
              <a:rPr lang="ru-RU" sz="2800" dirty="0" err="1"/>
              <a:t>Соңғы</a:t>
            </a:r>
            <a:r>
              <a:rPr lang="ru-RU" sz="2800" dirty="0"/>
              <a:t> </a:t>
            </a:r>
            <a:r>
              <a:rPr lang="ru-RU" sz="2800" dirty="0" err="1"/>
              <a:t>онжылдықта</a:t>
            </a:r>
            <a:r>
              <a:rPr lang="ru-RU" sz="2800" dirty="0"/>
              <a:t> </a:t>
            </a:r>
            <a:r>
              <a:rPr lang="ru-RU" sz="2800" dirty="0" err="1"/>
              <a:t>сигналдың</a:t>
            </a:r>
            <a:r>
              <a:rPr lang="ru-RU" sz="2800" dirty="0"/>
              <a:t> </a:t>
            </a:r>
            <a:r>
              <a:rPr lang="ru-RU" sz="2800" dirty="0" err="1"/>
              <a:t>әлсіреуі</a:t>
            </a:r>
            <a:r>
              <a:rPr lang="ru-RU" sz="2800" dirty="0"/>
              <a:t> </a:t>
            </a:r>
            <a:r>
              <a:rPr lang="ru-RU" sz="2800" dirty="0" err="1"/>
              <a:t>төмен</a:t>
            </a:r>
            <a:r>
              <a:rPr lang="ru-RU" sz="2800" dirty="0"/>
              <a:t> </a:t>
            </a:r>
            <a:r>
              <a:rPr lang="ru-RU" sz="2800" dirty="0" err="1"/>
              <a:t>оптикалық</a:t>
            </a:r>
            <a:r>
              <a:rPr lang="ru-RU" sz="2800" dirty="0"/>
              <a:t> </a:t>
            </a:r>
            <a:r>
              <a:rPr lang="ru-RU" sz="2800" dirty="0" err="1"/>
              <a:t>талшықты</a:t>
            </a:r>
            <a:r>
              <a:rPr lang="ru-RU" sz="2800" dirty="0"/>
              <a:t> </a:t>
            </a:r>
            <a:r>
              <a:rPr lang="ru-RU" sz="2800" dirty="0" err="1"/>
              <a:t>кабельдер</a:t>
            </a:r>
            <a:r>
              <a:rPr lang="ru-RU" sz="2800" dirty="0"/>
              <a:t> </a:t>
            </a:r>
            <a:r>
              <a:rPr lang="ru-RU" sz="2800" dirty="0" err="1"/>
              <a:t>әзірленді</a:t>
            </a:r>
            <a:r>
              <a:rPr lang="ru-RU" sz="2800" dirty="0"/>
              <a:t> </a:t>
            </a:r>
            <a:r>
              <a:rPr lang="ru-RU" sz="2800" dirty="0" err="1"/>
              <a:t>және</a:t>
            </a:r>
            <a:r>
              <a:rPr lang="ru-RU" sz="2800" dirty="0"/>
              <a:t> </a:t>
            </a:r>
            <a:r>
              <a:rPr lang="ru-RU" sz="2800" dirty="0" err="1"/>
              <a:t>сигналды</a:t>
            </a:r>
            <a:r>
              <a:rPr lang="ru-RU" sz="2800" dirty="0"/>
              <a:t> </a:t>
            </a:r>
            <a:r>
              <a:rPr lang="ru-RU" sz="2800" dirty="0" err="1"/>
              <a:t>шығаруға</a:t>
            </a:r>
            <a:r>
              <a:rPr lang="ru-RU" sz="2800" dirty="0"/>
              <a:t> </a:t>
            </a:r>
            <a:r>
              <a:rPr lang="ru-RU" sz="2800" dirty="0" err="1"/>
              <a:t>және</a:t>
            </a:r>
            <a:r>
              <a:rPr lang="ru-RU" sz="2800" dirty="0"/>
              <a:t> </a:t>
            </a:r>
            <a:r>
              <a:rPr lang="ru-RU" sz="2800" dirty="0" err="1"/>
              <a:t>сигналды</a:t>
            </a:r>
            <a:r>
              <a:rPr lang="ru-RU" sz="2800" dirty="0"/>
              <a:t> </a:t>
            </a:r>
            <a:r>
              <a:rPr lang="ru-RU" sz="2800" dirty="0" err="1"/>
              <a:t>анықтауға</a:t>
            </a:r>
            <a:r>
              <a:rPr lang="ru-RU" sz="2800" dirty="0"/>
              <a:t> </a:t>
            </a:r>
            <a:r>
              <a:rPr lang="ru-RU" sz="2800" dirty="0" err="1"/>
              <a:t>арналған</a:t>
            </a:r>
            <a:r>
              <a:rPr lang="ru-RU" sz="2800" dirty="0"/>
              <a:t> </a:t>
            </a:r>
            <a:r>
              <a:rPr lang="ru-RU" sz="2800" dirty="0" err="1"/>
              <a:t>жоғары</a:t>
            </a:r>
            <a:r>
              <a:rPr lang="ru-RU" sz="2800" dirty="0"/>
              <a:t> </a:t>
            </a:r>
            <a:r>
              <a:rPr lang="ru-RU" sz="2800" dirty="0" err="1"/>
              <a:t>сенімді</a:t>
            </a:r>
            <a:r>
              <a:rPr lang="ru-RU" sz="2800" dirty="0"/>
              <a:t> </a:t>
            </a:r>
            <a:r>
              <a:rPr lang="ru-RU" sz="2800" dirty="0" err="1"/>
              <a:t>фотонды</a:t>
            </a:r>
            <a:r>
              <a:rPr lang="ru-RU" sz="2800" dirty="0"/>
              <a:t> </a:t>
            </a:r>
            <a:r>
              <a:rPr lang="ru-RU" sz="2800" dirty="0" err="1"/>
              <a:t>құрылғылар</a:t>
            </a:r>
            <a:r>
              <a:rPr lang="ru-RU" sz="2800" dirty="0"/>
              <a:t> </a:t>
            </a:r>
            <a:r>
              <a:rPr lang="ru-RU" sz="2800" dirty="0" err="1"/>
              <a:t>жасалды</a:t>
            </a:r>
            <a:r>
              <a:rPr lang="ru-RU" sz="2800" dirty="0"/>
              <a:t>.</a:t>
            </a:r>
            <a:endParaRPr lang="en-US" sz="2800" dirty="0" smtClean="0"/>
          </a:p>
          <a:p>
            <a:pPr algn="l" rtl="0"/>
            <a:endParaRPr lang="en-US" sz="2800" b="1" dirty="0"/>
          </a:p>
          <a:p>
            <a:pPr algn="l" rtl="0"/>
            <a:endParaRPr lang="en-US" sz="2800" b="1" dirty="0" smtClean="0"/>
          </a:p>
          <a:p>
            <a:pPr algn="l" rtl="0"/>
            <a:endParaRPr lang="en-US" sz="2800" b="1" dirty="0"/>
          </a:p>
          <a:p>
            <a:pPr algn="l" rtl="0"/>
            <a:endParaRPr lang="ru-RU"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l" rtl="0"/>
            <a:endParaRPr lang="en-US" b="1" dirty="0" smtClean="0">
              <a:solidFill>
                <a:schemeClr val="tx1"/>
              </a:solidFill>
            </a:endParaRPr>
          </a:p>
          <a:p>
            <a:pPr algn="l" rtl="0"/>
            <a:endParaRPr lang="en-US" b="1" dirty="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 name="Прямоугольник 1"/>
          <p:cNvSpPr/>
          <p:nvPr/>
        </p:nvSpPr>
        <p:spPr>
          <a:xfrm>
            <a:off x="152400" y="239304"/>
            <a:ext cx="8839200" cy="5693866"/>
          </a:xfrm>
          <a:prstGeom prst="rect">
            <a:avLst/>
          </a:prstGeom>
        </p:spPr>
        <p:txBody>
          <a:bodyPr wrap="square">
            <a:spAutoFit/>
          </a:bodyPr>
          <a:lstStyle/>
          <a:p>
            <a:pPr algn="just"/>
            <a:r>
              <a:rPr lang="en-US" sz="2800" dirty="0" smtClean="0"/>
              <a:t> </a:t>
            </a:r>
            <a:r>
              <a:rPr lang="en-US" sz="2800" dirty="0" smtClean="0"/>
              <a:t>	</a:t>
            </a:r>
            <a:r>
              <a:rPr lang="ru-RU" sz="2800" dirty="0" err="1" smtClean="0"/>
              <a:t>Талшықты-оптикалық</a:t>
            </a:r>
            <a:r>
              <a:rPr lang="ru-RU" sz="2800" dirty="0" smtClean="0"/>
              <a:t> </a:t>
            </a:r>
            <a:r>
              <a:rPr lang="ru-RU" sz="2800" dirty="0" err="1"/>
              <a:t>байланыс</a:t>
            </a:r>
            <a:r>
              <a:rPr lang="ru-RU" sz="2800" dirty="0"/>
              <a:t> </a:t>
            </a:r>
            <a:r>
              <a:rPr lang="ru-RU" sz="2800" dirty="0" err="1"/>
              <a:t>жүйесіндегі</a:t>
            </a:r>
            <a:r>
              <a:rPr lang="ru-RU" sz="2800" dirty="0"/>
              <a:t> </a:t>
            </a:r>
            <a:r>
              <a:rPr lang="ru-RU" sz="2800" dirty="0" err="1"/>
              <a:t>таратқыш</a:t>
            </a:r>
            <a:r>
              <a:rPr lang="ru-RU" sz="2800" dirty="0"/>
              <a:t> </a:t>
            </a:r>
            <a:r>
              <a:rPr lang="ru-RU" sz="2800" dirty="0" err="1"/>
              <a:t>немесе</a:t>
            </a:r>
            <a:r>
              <a:rPr lang="ru-RU" sz="2800" dirty="0"/>
              <a:t> модулятор-</a:t>
            </a:r>
            <a:r>
              <a:rPr lang="ru-RU" sz="2800" dirty="0" err="1"/>
              <a:t>бұл</a:t>
            </a:r>
            <a:r>
              <a:rPr lang="ru-RU" sz="2800" dirty="0"/>
              <a:t> </a:t>
            </a:r>
            <a:r>
              <a:rPr lang="ru-RU" sz="2800" dirty="0" err="1"/>
              <a:t>жарық</a:t>
            </a:r>
            <a:r>
              <a:rPr lang="ru-RU" sz="2800" dirty="0"/>
              <a:t> </a:t>
            </a:r>
            <a:r>
              <a:rPr lang="ru-RU" sz="2800" dirty="0" err="1"/>
              <a:t>көзі</a:t>
            </a:r>
            <a:r>
              <a:rPr lang="ru-RU" sz="2800" dirty="0"/>
              <a:t>, не </a:t>
            </a:r>
            <a:r>
              <a:rPr lang="ru-RU" sz="2800" dirty="0" err="1"/>
              <a:t>жарық</a:t>
            </a:r>
            <a:r>
              <a:rPr lang="ru-RU" sz="2800" dirty="0"/>
              <a:t> </a:t>
            </a:r>
            <a:r>
              <a:rPr lang="ru-RU" sz="2800" dirty="0" err="1"/>
              <a:t>шығаратын</a:t>
            </a:r>
            <a:r>
              <a:rPr lang="ru-RU" sz="2800" dirty="0"/>
              <a:t> диод </a:t>
            </a:r>
            <a:r>
              <a:rPr lang="ru-RU" sz="2800" dirty="0" smtClean="0"/>
              <a:t>(</a:t>
            </a:r>
            <a:r>
              <a:rPr lang="en-US" sz="2800" dirty="0" smtClean="0"/>
              <a:t>LED</a:t>
            </a:r>
            <a:r>
              <a:rPr lang="ru-RU" sz="2800" dirty="0" smtClean="0"/>
              <a:t>), </a:t>
            </a:r>
            <a:r>
              <a:rPr lang="ru-RU" sz="2800" dirty="0"/>
              <a:t>не лазер. </a:t>
            </a:r>
            <a:r>
              <a:rPr lang="ru-RU" sz="2800" dirty="0" err="1"/>
              <a:t>Ақпарат</a:t>
            </a:r>
            <a:r>
              <a:rPr lang="ru-RU" sz="2800" dirty="0"/>
              <a:t> хабар </a:t>
            </a:r>
            <a:r>
              <a:rPr lang="ru-RU" sz="2800" dirty="0" err="1"/>
              <a:t>сигналымен</a:t>
            </a:r>
            <a:r>
              <a:rPr lang="ru-RU" sz="2800" dirty="0"/>
              <a:t> </a:t>
            </a:r>
            <a:r>
              <a:rPr lang="ru-RU" sz="2800" dirty="0" err="1"/>
              <a:t>жарық</a:t>
            </a:r>
            <a:r>
              <a:rPr lang="ru-RU" sz="2800" dirty="0"/>
              <a:t> </a:t>
            </a:r>
            <a:r>
              <a:rPr lang="ru-RU" sz="2800" dirty="0" err="1"/>
              <a:t>көзінің</a:t>
            </a:r>
            <a:r>
              <a:rPr lang="ru-RU" sz="2800" dirty="0"/>
              <a:t> </a:t>
            </a:r>
            <a:r>
              <a:rPr lang="ru-RU" sz="2800" dirty="0" err="1"/>
              <a:t>интенсивтілігін</a:t>
            </a:r>
            <a:r>
              <a:rPr lang="ru-RU" sz="2800" dirty="0"/>
              <a:t> </a:t>
            </a:r>
            <a:r>
              <a:rPr lang="ru-RU" sz="2800" dirty="0" err="1"/>
              <a:t>өзгерту</a:t>
            </a:r>
            <a:r>
              <a:rPr lang="ru-RU" sz="2800" dirty="0"/>
              <a:t> (</a:t>
            </a:r>
            <a:r>
              <a:rPr lang="ru-RU" sz="2800" dirty="0" err="1"/>
              <a:t>модуляциялау</a:t>
            </a:r>
            <a:r>
              <a:rPr lang="ru-RU" sz="2800" dirty="0"/>
              <a:t>) </a:t>
            </a:r>
            <a:r>
              <a:rPr lang="ru-RU" sz="2800" dirty="0" err="1"/>
              <a:t>арқылы</a:t>
            </a:r>
            <a:r>
              <a:rPr lang="ru-RU" sz="2800" dirty="0"/>
              <a:t> </a:t>
            </a:r>
            <a:r>
              <a:rPr lang="ru-RU" sz="2800" dirty="0" err="1"/>
              <a:t>беріледі</a:t>
            </a:r>
            <a:r>
              <a:rPr lang="ru-RU" sz="2800" dirty="0"/>
              <a:t>. </a:t>
            </a:r>
            <a:r>
              <a:rPr lang="ru-RU" sz="2800" dirty="0" err="1"/>
              <a:t>Жарық</a:t>
            </a:r>
            <a:r>
              <a:rPr lang="ru-RU" sz="2800" dirty="0"/>
              <a:t> </a:t>
            </a:r>
            <a:r>
              <a:rPr lang="ru-RU" sz="2800" dirty="0" err="1"/>
              <a:t>талшық</a:t>
            </a:r>
            <a:r>
              <a:rPr lang="ru-RU" sz="2800" dirty="0"/>
              <a:t> </a:t>
            </a:r>
            <a:r>
              <a:rPr lang="ru-RU" sz="2800" dirty="0" err="1"/>
              <a:t>арқылы</a:t>
            </a:r>
            <a:r>
              <a:rPr lang="ru-RU" sz="2800" dirty="0"/>
              <a:t> </a:t>
            </a:r>
            <a:r>
              <a:rPr lang="ru-RU" sz="2800" dirty="0" err="1"/>
              <a:t>жарық</a:t>
            </a:r>
            <a:r>
              <a:rPr lang="ru-RU" sz="2800" dirty="0"/>
              <a:t> </a:t>
            </a:r>
            <a:r>
              <a:rPr lang="ru-RU" sz="2800" dirty="0" err="1"/>
              <a:t>толқыны</a:t>
            </a:r>
            <a:r>
              <a:rPr lang="ru-RU" sz="2800" dirty="0"/>
              <a:t> </a:t>
            </a:r>
            <a:r>
              <a:rPr lang="ru-RU" sz="2800" dirty="0" err="1"/>
              <a:t>ретінде</a:t>
            </a:r>
            <a:r>
              <a:rPr lang="ru-RU" sz="2800" dirty="0"/>
              <a:t> </a:t>
            </a:r>
            <a:r>
              <a:rPr lang="ru-RU" sz="2800" dirty="0" err="1"/>
              <a:t>таралады</a:t>
            </a:r>
            <a:r>
              <a:rPr lang="ru-RU" sz="2800" dirty="0"/>
              <a:t> </a:t>
            </a:r>
            <a:r>
              <a:rPr lang="ru-RU" sz="2800" dirty="0" err="1"/>
              <a:t>және</a:t>
            </a:r>
            <a:r>
              <a:rPr lang="ru-RU" sz="2800" dirty="0"/>
              <a:t> </a:t>
            </a:r>
            <a:r>
              <a:rPr lang="ru-RU" sz="2800" dirty="0" err="1"/>
              <a:t>сигналдың</a:t>
            </a:r>
            <a:r>
              <a:rPr lang="ru-RU" sz="2800" dirty="0"/>
              <a:t> </a:t>
            </a:r>
            <a:r>
              <a:rPr lang="ru-RU" sz="2800" dirty="0" err="1"/>
              <a:t>әлсіреуінің</a:t>
            </a:r>
            <a:r>
              <a:rPr lang="ru-RU" sz="2800" dirty="0"/>
              <a:t> </a:t>
            </a:r>
            <a:r>
              <a:rPr lang="ru-RU" sz="2800" dirty="0" err="1"/>
              <a:t>орнын</a:t>
            </a:r>
            <a:r>
              <a:rPr lang="ru-RU" sz="2800" dirty="0"/>
              <a:t> </a:t>
            </a:r>
            <a:r>
              <a:rPr lang="ru-RU" sz="2800" dirty="0" err="1"/>
              <a:t>толтыру</a:t>
            </a:r>
            <a:r>
              <a:rPr lang="ru-RU" sz="2800" dirty="0"/>
              <a:t> </a:t>
            </a:r>
            <a:r>
              <a:rPr lang="ru-RU" sz="2800" dirty="0" err="1"/>
              <a:t>үшін</a:t>
            </a:r>
            <a:r>
              <a:rPr lang="ru-RU" sz="2800" dirty="0"/>
              <a:t> </a:t>
            </a:r>
            <a:r>
              <a:rPr lang="ru-RU" sz="2800" dirty="0" err="1"/>
              <a:t>периодты</a:t>
            </a:r>
            <a:r>
              <a:rPr lang="ru-RU" sz="2800" dirty="0"/>
              <a:t> </a:t>
            </a:r>
            <a:r>
              <a:rPr lang="ru-RU" sz="2800" dirty="0" err="1"/>
              <a:t>түрде</a:t>
            </a:r>
            <a:r>
              <a:rPr lang="ru-RU" sz="2800" dirty="0"/>
              <a:t> </a:t>
            </a:r>
            <a:r>
              <a:rPr lang="ru-RU" sz="2800" dirty="0" err="1"/>
              <a:t>күшейтіледі</a:t>
            </a:r>
            <a:r>
              <a:rPr lang="ru-RU" sz="2800" dirty="0"/>
              <a:t> </a:t>
            </a:r>
            <a:r>
              <a:rPr lang="ru-RU" sz="2800" dirty="0" smtClean="0"/>
              <a:t>(</a:t>
            </a:r>
            <a:r>
              <a:rPr lang="ru-RU" sz="2800" dirty="0" err="1" smtClean="0"/>
              <a:t>санды</a:t>
            </a:r>
            <a:r>
              <a:rPr lang="en-US" sz="2800" dirty="0" smtClean="0"/>
              <a:t>қ</a:t>
            </a:r>
            <a:r>
              <a:rPr lang="ru-RU" sz="2800" dirty="0" smtClean="0"/>
              <a:t> </a:t>
            </a:r>
            <a:r>
              <a:rPr lang="ru-RU" sz="2800" dirty="0" err="1"/>
              <a:t>беріліс</a:t>
            </a:r>
            <a:r>
              <a:rPr lang="ru-RU" sz="2800" dirty="0"/>
              <a:t> </a:t>
            </a:r>
            <a:r>
              <a:rPr lang="ru-RU" sz="2800" dirty="0" err="1"/>
              <a:t>жағдайында</a:t>
            </a:r>
            <a:r>
              <a:rPr lang="ru-RU" sz="2800" dirty="0"/>
              <a:t> оны </a:t>
            </a:r>
            <a:r>
              <a:rPr lang="ru-RU" sz="2800" dirty="0" err="1"/>
              <a:t>қайталаушылар</a:t>
            </a:r>
            <a:r>
              <a:rPr lang="ru-RU" sz="2800" dirty="0"/>
              <a:t> </a:t>
            </a:r>
            <a:r>
              <a:rPr lang="ru-RU" sz="2800" dirty="0" err="1"/>
              <a:t>анықтайды</a:t>
            </a:r>
            <a:r>
              <a:rPr lang="ru-RU" sz="2800" dirty="0"/>
              <a:t> </a:t>
            </a:r>
            <a:r>
              <a:rPr lang="ru-RU" sz="2800" dirty="0" err="1"/>
              <a:t>және</a:t>
            </a:r>
            <a:r>
              <a:rPr lang="ru-RU" sz="2800" dirty="0"/>
              <a:t> </a:t>
            </a:r>
            <a:r>
              <a:rPr lang="ru-RU" sz="2800" dirty="0" err="1"/>
              <a:t>регенерациялайды</a:t>
            </a:r>
            <a:r>
              <a:rPr lang="ru-RU" sz="2800" dirty="0"/>
              <a:t>). </a:t>
            </a:r>
            <a:r>
              <a:rPr lang="ru-RU" sz="2800" dirty="0" err="1"/>
              <a:t>Қабылдағышта</a:t>
            </a:r>
            <a:r>
              <a:rPr lang="ru-RU" sz="2800" dirty="0"/>
              <a:t> </a:t>
            </a:r>
            <a:r>
              <a:rPr lang="ru-RU" sz="2800" dirty="0" err="1"/>
              <a:t>жарық</a:t>
            </a:r>
            <a:r>
              <a:rPr lang="ru-RU" sz="2800" dirty="0"/>
              <a:t> </a:t>
            </a:r>
            <a:r>
              <a:rPr lang="ru-RU" sz="2800" dirty="0" err="1"/>
              <a:t>қарқындылығын</a:t>
            </a:r>
            <a:r>
              <a:rPr lang="ru-RU" sz="2800" dirty="0"/>
              <a:t> фотодиод </a:t>
            </a:r>
            <a:r>
              <a:rPr lang="ru-RU" sz="2800" dirty="0" err="1"/>
              <a:t>анықтайды</a:t>
            </a:r>
            <a:r>
              <a:rPr lang="ru-RU" sz="2800" dirty="0"/>
              <a:t>, </a:t>
            </a:r>
            <a:r>
              <a:rPr lang="ru-RU" sz="2800" dirty="0" err="1"/>
              <a:t>оның</a:t>
            </a:r>
            <a:r>
              <a:rPr lang="ru-RU" sz="2800" dirty="0"/>
              <a:t> </a:t>
            </a:r>
            <a:r>
              <a:rPr lang="ru-RU" sz="2800" dirty="0" err="1"/>
              <a:t>шығуы</a:t>
            </a:r>
            <a:r>
              <a:rPr lang="ru-RU" sz="2800" dirty="0"/>
              <a:t> </a:t>
            </a:r>
            <a:r>
              <a:rPr lang="ru-RU" sz="2800" dirty="0" err="1"/>
              <a:t>фотодиодқа</a:t>
            </a:r>
            <a:r>
              <a:rPr lang="ru-RU" sz="2800" dirty="0"/>
              <a:t> </a:t>
            </a:r>
            <a:r>
              <a:rPr lang="ru-RU" sz="2800" dirty="0" err="1"/>
              <a:t>түсетін</a:t>
            </a:r>
            <a:r>
              <a:rPr lang="ru-RU" sz="2800" dirty="0"/>
              <a:t> </a:t>
            </a:r>
            <a:r>
              <a:rPr lang="ru-RU" sz="2800" dirty="0" err="1"/>
              <a:t>жарықтың</a:t>
            </a:r>
            <a:r>
              <a:rPr lang="ru-RU" sz="2800" dirty="0"/>
              <a:t> </a:t>
            </a:r>
            <a:r>
              <a:rPr lang="ru-RU" sz="2800" dirty="0" err="1"/>
              <a:t>қуатына</a:t>
            </a:r>
            <a:r>
              <a:rPr lang="ru-RU" sz="2800" dirty="0"/>
              <a:t> тура </a:t>
            </a:r>
            <a:r>
              <a:rPr lang="ru-RU" sz="2800" dirty="0" err="1"/>
              <a:t>пропорционалды</a:t>
            </a:r>
            <a:r>
              <a:rPr lang="ru-RU" sz="2800" dirty="0"/>
              <a:t> </a:t>
            </a:r>
            <a:r>
              <a:rPr lang="ru-RU" sz="2800" dirty="0" err="1"/>
              <a:t>түрде</a:t>
            </a:r>
            <a:r>
              <a:rPr lang="ru-RU" sz="2800" dirty="0"/>
              <a:t> </a:t>
            </a:r>
            <a:r>
              <a:rPr lang="ru-RU" sz="2800" dirty="0" err="1"/>
              <a:t>өзгеретін</a:t>
            </a:r>
            <a:r>
              <a:rPr lang="ru-RU" sz="2800" dirty="0"/>
              <a:t> </a:t>
            </a:r>
            <a:r>
              <a:rPr lang="ru-RU" sz="2800" dirty="0" err="1"/>
              <a:t>электр</a:t>
            </a:r>
            <a:r>
              <a:rPr lang="ru-RU" sz="2800" dirty="0"/>
              <a:t> сигналы.</a:t>
            </a:r>
            <a:endParaRPr lang="ru-RU"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l" rtl="0"/>
            <a:endParaRPr lang="en-US" b="1" dirty="0" smtClean="0">
              <a:solidFill>
                <a:schemeClr val="tx1"/>
              </a:solidFill>
            </a:endParaRPr>
          </a:p>
          <a:p>
            <a:pPr algn="l" rtl="0"/>
            <a:endParaRPr lang="en-US" b="1" dirty="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 name="Прямоугольник 1"/>
          <p:cNvSpPr/>
          <p:nvPr/>
        </p:nvSpPr>
        <p:spPr>
          <a:xfrm>
            <a:off x="179438" y="226159"/>
            <a:ext cx="8812161" cy="6555641"/>
          </a:xfrm>
          <a:prstGeom prst="rect">
            <a:avLst/>
          </a:prstGeom>
        </p:spPr>
        <p:txBody>
          <a:bodyPr wrap="square">
            <a:spAutoFit/>
          </a:bodyPr>
          <a:lstStyle/>
          <a:p>
            <a:pPr algn="just"/>
            <a:r>
              <a:rPr lang="ru-RU" sz="2800" b="1" dirty="0" err="1"/>
              <a:t>Сымсыз</a:t>
            </a:r>
            <a:r>
              <a:rPr lang="ru-RU" sz="2800" b="1" dirty="0"/>
              <a:t> </a:t>
            </a:r>
            <a:r>
              <a:rPr lang="ru-RU" sz="2800" b="1" dirty="0" err="1"/>
              <a:t>электромагниттік</a:t>
            </a:r>
            <a:r>
              <a:rPr lang="ru-RU" sz="2800" b="1" dirty="0"/>
              <a:t> </a:t>
            </a:r>
            <a:r>
              <a:rPr lang="ru-RU" sz="2800" b="1" dirty="0" err="1"/>
              <a:t>арналар</a:t>
            </a:r>
            <a:r>
              <a:rPr lang="ru-RU" sz="2800" b="1" dirty="0" smtClean="0"/>
              <a:t>. </a:t>
            </a:r>
            <a:r>
              <a:rPr lang="ru-RU" sz="2800" dirty="0" err="1" smtClean="0"/>
              <a:t>Радиобайланыс</a:t>
            </a:r>
            <a:r>
              <a:rPr lang="ru-RU" sz="2800" dirty="0" smtClean="0"/>
              <a:t> </a:t>
            </a:r>
            <a:r>
              <a:rPr lang="ru-RU" sz="2800" dirty="0" err="1"/>
              <a:t>жүйелерінде</a:t>
            </a:r>
            <a:r>
              <a:rPr lang="ru-RU" sz="2800" dirty="0"/>
              <a:t> </a:t>
            </a:r>
            <a:r>
              <a:rPr lang="ru-RU" sz="2800" dirty="0" err="1"/>
              <a:t>электромагниттік</a:t>
            </a:r>
            <a:r>
              <a:rPr lang="ru-RU" sz="2800" dirty="0"/>
              <a:t> энергия радиатор </a:t>
            </a:r>
            <a:r>
              <a:rPr lang="ru-RU" sz="2800" dirty="0" err="1"/>
              <a:t>ретінде</a:t>
            </a:r>
            <a:r>
              <a:rPr lang="ru-RU" sz="2800" dirty="0"/>
              <a:t> </a:t>
            </a:r>
            <a:r>
              <a:rPr lang="ru-RU" sz="2800" dirty="0" err="1"/>
              <a:t>қызмет</a:t>
            </a:r>
            <a:r>
              <a:rPr lang="ru-RU" sz="2800" dirty="0"/>
              <a:t> </a:t>
            </a:r>
            <a:r>
              <a:rPr lang="ru-RU" sz="2800" dirty="0" err="1"/>
              <a:t>ететін</a:t>
            </a:r>
            <a:r>
              <a:rPr lang="ru-RU" sz="2800" dirty="0"/>
              <a:t> антенна </a:t>
            </a:r>
            <a:r>
              <a:rPr lang="ru-RU" sz="2800" dirty="0" err="1"/>
              <a:t>арқылы</a:t>
            </a:r>
            <a:r>
              <a:rPr lang="ru-RU" sz="2800" dirty="0"/>
              <a:t> </a:t>
            </a:r>
            <a:r>
              <a:rPr lang="ru-RU" sz="2800" dirty="0" err="1"/>
              <a:t>таралу</a:t>
            </a:r>
            <a:r>
              <a:rPr lang="ru-RU" sz="2800" dirty="0"/>
              <a:t> </a:t>
            </a:r>
            <a:r>
              <a:rPr lang="ru-RU" sz="2800" dirty="0" err="1"/>
              <a:t>ортасына</a:t>
            </a:r>
            <a:r>
              <a:rPr lang="ru-RU" sz="2800" dirty="0"/>
              <a:t> </a:t>
            </a:r>
            <a:r>
              <a:rPr lang="ru-RU" sz="2800" dirty="0" err="1"/>
              <a:t>қосылады</a:t>
            </a:r>
            <a:r>
              <a:rPr lang="ru-RU" sz="2800" dirty="0"/>
              <a:t>. </a:t>
            </a:r>
            <a:r>
              <a:rPr lang="ru-RU" sz="2800" dirty="0" err="1"/>
              <a:t>Антеннаның</a:t>
            </a:r>
            <a:r>
              <a:rPr lang="ru-RU" sz="2800" dirty="0"/>
              <a:t> </a:t>
            </a:r>
            <a:r>
              <a:rPr lang="ru-RU" sz="2800" dirty="0" err="1"/>
              <a:t>физикалық</a:t>
            </a:r>
            <a:r>
              <a:rPr lang="ru-RU" sz="2800" dirty="0"/>
              <a:t> </a:t>
            </a:r>
            <a:r>
              <a:rPr lang="ru-RU" sz="2800" dirty="0" err="1"/>
              <a:t>өлшемі</a:t>
            </a:r>
            <a:r>
              <a:rPr lang="ru-RU" sz="2800" dirty="0"/>
              <a:t> мен </a:t>
            </a:r>
            <a:r>
              <a:rPr lang="ru-RU" sz="2800" dirty="0" err="1"/>
              <a:t>конфигурациясы</a:t>
            </a:r>
            <a:r>
              <a:rPr lang="ru-RU" sz="2800" dirty="0"/>
              <a:t>, </a:t>
            </a:r>
            <a:r>
              <a:rPr lang="ru-RU" sz="2800" dirty="0" err="1"/>
              <a:t>ең</a:t>
            </a:r>
            <a:r>
              <a:rPr lang="ru-RU" sz="2800" dirty="0"/>
              <a:t> </a:t>
            </a:r>
            <a:r>
              <a:rPr lang="ru-RU" sz="2800" dirty="0" err="1"/>
              <a:t>алдымен</a:t>
            </a:r>
            <a:r>
              <a:rPr lang="ru-RU" sz="2800" dirty="0"/>
              <a:t>, </a:t>
            </a:r>
            <a:r>
              <a:rPr lang="ru-RU" sz="2800" dirty="0" err="1"/>
              <a:t>жұмыс</a:t>
            </a:r>
            <a:r>
              <a:rPr lang="ru-RU" sz="2800" dirty="0"/>
              <a:t> </a:t>
            </a:r>
            <a:r>
              <a:rPr lang="ru-RU" sz="2800" dirty="0" err="1"/>
              <a:t>жиілігіне</a:t>
            </a:r>
            <a:r>
              <a:rPr lang="ru-RU" sz="2800" dirty="0"/>
              <a:t> </a:t>
            </a:r>
            <a:r>
              <a:rPr lang="ru-RU" sz="2800" dirty="0" err="1"/>
              <a:t>байланысты</a:t>
            </a:r>
            <a:r>
              <a:rPr lang="ru-RU" sz="2800" dirty="0"/>
              <a:t>. </a:t>
            </a:r>
            <a:r>
              <a:rPr lang="ru-RU" sz="2800" dirty="0" err="1"/>
              <a:t>Электромагниттік</a:t>
            </a:r>
            <a:r>
              <a:rPr lang="ru-RU" sz="2800" dirty="0"/>
              <a:t> </a:t>
            </a:r>
            <a:r>
              <a:rPr lang="ru-RU" sz="2800" dirty="0" err="1"/>
              <a:t>энергияның</a:t>
            </a:r>
            <a:r>
              <a:rPr lang="ru-RU" sz="2800" dirty="0"/>
              <a:t> </a:t>
            </a:r>
            <a:r>
              <a:rPr lang="ru-RU" sz="2800" dirty="0" err="1"/>
              <a:t>тиімді</a:t>
            </a:r>
            <a:r>
              <a:rPr lang="ru-RU" sz="2800" dirty="0"/>
              <a:t> </a:t>
            </a:r>
            <a:r>
              <a:rPr lang="ru-RU" sz="2800" dirty="0" err="1"/>
              <a:t>сәулеленуін</a:t>
            </a:r>
            <a:r>
              <a:rPr lang="ru-RU" sz="2800" dirty="0"/>
              <a:t> </a:t>
            </a:r>
            <a:r>
              <a:rPr lang="ru-RU" sz="2800" dirty="0" err="1"/>
              <a:t>алу</a:t>
            </a:r>
            <a:r>
              <a:rPr lang="ru-RU" sz="2800" dirty="0"/>
              <a:t> </a:t>
            </a:r>
            <a:r>
              <a:rPr lang="ru-RU" sz="2800" dirty="0" err="1"/>
              <a:t>үшін</a:t>
            </a:r>
            <a:r>
              <a:rPr lang="ru-RU" sz="2800" dirty="0"/>
              <a:t> антенна </a:t>
            </a:r>
            <a:r>
              <a:rPr lang="ru-RU" sz="2800" dirty="0" err="1"/>
              <a:t>толқын</a:t>
            </a:r>
            <a:r>
              <a:rPr lang="ru-RU" sz="2800" dirty="0"/>
              <a:t> </a:t>
            </a:r>
            <a:r>
              <a:rPr lang="ru-RU" sz="2800" dirty="0" err="1"/>
              <a:t>ұзындығының</a:t>
            </a:r>
            <a:r>
              <a:rPr lang="ru-RU" sz="2800" dirty="0"/>
              <a:t> 1/10 </a:t>
            </a:r>
            <a:r>
              <a:rPr lang="ru-RU" sz="2800" dirty="0" err="1"/>
              <a:t>бөлігінен</a:t>
            </a:r>
            <a:r>
              <a:rPr lang="ru-RU" sz="2800" dirty="0"/>
              <a:t> </a:t>
            </a:r>
            <a:r>
              <a:rPr lang="ru-RU" sz="2800" dirty="0" err="1"/>
              <a:t>ұзағырақ</a:t>
            </a:r>
            <a:r>
              <a:rPr lang="ru-RU" sz="2800" dirty="0"/>
              <a:t> </a:t>
            </a:r>
            <a:r>
              <a:rPr lang="ru-RU" sz="2800" dirty="0" err="1"/>
              <a:t>болуы</a:t>
            </a:r>
            <a:r>
              <a:rPr lang="ru-RU" sz="2800" dirty="0"/>
              <a:t> </a:t>
            </a:r>
            <a:r>
              <a:rPr lang="ru-RU" sz="2800" dirty="0" err="1"/>
              <a:t>керек</a:t>
            </a:r>
            <a:r>
              <a:rPr lang="ru-RU" sz="2800" dirty="0"/>
              <a:t>. </a:t>
            </a:r>
            <a:r>
              <a:rPr lang="ru-RU" sz="2800" dirty="0" err="1"/>
              <a:t>Демек</a:t>
            </a:r>
            <a:r>
              <a:rPr lang="ru-RU" sz="2800" dirty="0"/>
              <a:t>, </a:t>
            </a:r>
            <a:r>
              <a:rPr lang="en-US" sz="2800" dirty="0"/>
              <a:t>AM </a:t>
            </a:r>
            <a:r>
              <a:rPr lang="ru-RU" sz="2800" dirty="0" err="1"/>
              <a:t>жиілік</a:t>
            </a:r>
            <a:r>
              <a:rPr lang="ru-RU" sz="2800" dirty="0"/>
              <a:t> </a:t>
            </a:r>
            <a:r>
              <a:rPr lang="ru-RU" sz="2800" dirty="0" err="1"/>
              <a:t>диапазонында</a:t>
            </a:r>
            <a:r>
              <a:rPr lang="ru-RU" sz="2800" dirty="0"/>
              <a:t>, </a:t>
            </a:r>
            <a:r>
              <a:rPr lang="ru-RU" sz="2800" dirty="0" err="1"/>
              <a:t>мысалы</a:t>
            </a:r>
            <a:r>
              <a:rPr lang="ru-RU" sz="2800" dirty="0"/>
              <a:t> 1 МГц </a:t>
            </a:r>
            <a:r>
              <a:rPr lang="ru-RU" sz="2800" dirty="0" err="1"/>
              <a:t>жиілігінде</a:t>
            </a:r>
            <a:r>
              <a:rPr lang="ru-RU" sz="2800" dirty="0"/>
              <a:t> (</a:t>
            </a:r>
            <a:r>
              <a:rPr lang="en-US" sz="2800" dirty="0"/>
              <a:t>a = c/ </a:t>
            </a:r>
            <a:r>
              <a:rPr lang="en-US" sz="2800" dirty="0" smtClean="0"/>
              <a:t>f </a:t>
            </a:r>
            <a:r>
              <a:rPr lang="en-US" sz="2800" dirty="0"/>
              <a:t>= 300 </a:t>
            </a:r>
            <a:r>
              <a:rPr lang="ru-RU" sz="2800" dirty="0"/>
              <a:t>м </a:t>
            </a:r>
            <a:r>
              <a:rPr lang="ru-RU" sz="2800" dirty="0" err="1"/>
              <a:t>толқын</a:t>
            </a:r>
            <a:r>
              <a:rPr lang="ru-RU" sz="2800" dirty="0"/>
              <a:t> </a:t>
            </a:r>
            <a:r>
              <a:rPr lang="ru-RU" sz="2800" dirty="0" err="1"/>
              <a:t>ұзындығына</a:t>
            </a:r>
            <a:r>
              <a:rPr lang="ru-RU" sz="2800" dirty="0"/>
              <a:t> </a:t>
            </a:r>
            <a:r>
              <a:rPr lang="ru-RU" sz="2800" dirty="0" err="1"/>
              <a:t>сәйкес</a:t>
            </a:r>
            <a:r>
              <a:rPr lang="ru-RU" sz="2800" dirty="0"/>
              <a:t> </a:t>
            </a:r>
            <a:r>
              <a:rPr lang="ru-RU" sz="2800" dirty="0" err="1"/>
              <a:t>келетін</a:t>
            </a:r>
            <a:r>
              <a:rPr lang="ru-RU" sz="2800" dirty="0"/>
              <a:t>) </a:t>
            </a:r>
            <a:r>
              <a:rPr lang="ru-RU" sz="2800" dirty="0" err="1"/>
              <a:t>радиостанцияға</a:t>
            </a:r>
            <a:r>
              <a:rPr lang="ru-RU" sz="2800" dirty="0"/>
              <a:t> </a:t>
            </a:r>
            <a:r>
              <a:rPr lang="ru-RU" sz="2800" dirty="0" err="1"/>
              <a:t>кемінде</a:t>
            </a:r>
            <a:r>
              <a:rPr lang="ru-RU" sz="2800" dirty="0"/>
              <a:t> 30 </a:t>
            </a:r>
            <a:r>
              <a:rPr lang="ru-RU" sz="2800" dirty="0" err="1"/>
              <a:t>метрлік</a:t>
            </a:r>
            <a:r>
              <a:rPr lang="ru-RU" sz="2800" dirty="0"/>
              <a:t> антенна </a:t>
            </a:r>
            <a:r>
              <a:rPr lang="ru-RU" sz="2800" dirty="0" err="1"/>
              <a:t>қажет</a:t>
            </a:r>
            <a:r>
              <a:rPr lang="ru-RU" sz="2800" dirty="0" smtClean="0"/>
              <a:t>. </a:t>
            </a:r>
            <a:r>
              <a:rPr lang="ru-RU" sz="2800" dirty="0" err="1" smtClean="0"/>
              <a:t>Атмосферада</a:t>
            </a:r>
            <a:r>
              <a:rPr lang="ru-RU" sz="2800" dirty="0" smtClean="0"/>
              <a:t> </a:t>
            </a:r>
            <a:r>
              <a:rPr lang="ru-RU" sz="2800" dirty="0" err="1"/>
              <a:t>және</a:t>
            </a:r>
            <a:r>
              <a:rPr lang="ru-RU" sz="2800" dirty="0"/>
              <a:t> бос </a:t>
            </a:r>
            <a:r>
              <a:rPr lang="ru-RU" sz="2800" dirty="0" err="1"/>
              <a:t>кеңістікте</a:t>
            </a:r>
            <a:r>
              <a:rPr lang="ru-RU" sz="2800" dirty="0"/>
              <a:t> </a:t>
            </a:r>
            <a:r>
              <a:rPr lang="ru-RU" sz="2800" dirty="0" err="1"/>
              <a:t>электромагниттік</a:t>
            </a:r>
            <a:r>
              <a:rPr lang="ru-RU" sz="2800" dirty="0"/>
              <a:t> </a:t>
            </a:r>
            <a:r>
              <a:rPr lang="ru-RU" sz="2800" dirty="0" err="1"/>
              <a:t>толқындардың</a:t>
            </a:r>
            <a:r>
              <a:rPr lang="ru-RU" sz="2800" dirty="0"/>
              <a:t> </a:t>
            </a:r>
            <a:r>
              <a:rPr lang="ru-RU" sz="2800" dirty="0" err="1"/>
              <a:t>таралу</a:t>
            </a:r>
            <a:r>
              <a:rPr lang="ru-RU" sz="2800" dirty="0"/>
              <a:t> </a:t>
            </a:r>
            <a:r>
              <a:rPr lang="ru-RU" sz="2800" dirty="0" err="1"/>
              <a:t>режимін</a:t>
            </a:r>
            <a:r>
              <a:rPr lang="ru-RU" sz="2800" dirty="0"/>
              <a:t> </a:t>
            </a:r>
            <a:r>
              <a:rPr lang="ru-RU" sz="2800" dirty="0" err="1"/>
              <a:t>үш</a:t>
            </a:r>
            <a:r>
              <a:rPr lang="ru-RU" sz="2800" dirty="0"/>
              <a:t> </a:t>
            </a:r>
            <a:r>
              <a:rPr lang="ru-RU" sz="2800" dirty="0" err="1"/>
              <a:t>топқа</a:t>
            </a:r>
            <a:r>
              <a:rPr lang="ru-RU" sz="2800" dirty="0"/>
              <a:t> </a:t>
            </a:r>
            <a:r>
              <a:rPr lang="ru-RU" sz="2800" dirty="0" err="1"/>
              <a:t>бөлуге</a:t>
            </a:r>
            <a:r>
              <a:rPr lang="ru-RU" sz="2800" dirty="0"/>
              <a:t> </a:t>
            </a:r>
            <a:r>
              <a:rPr lang="ru-RU" sz="2800" dirty="0" err="1"/>
              <a:t>болады</a:t>
            </a:r>
            <a:r>
              <a:rPr lang="ru-RU" sz="2800" dirty="0"/>
              <a:t>, </a:t>
            </a:r>
            <a:r>
              <a:rPr lang="ru-RU" sz="2800" dirty="0" err="1"/>
              <a:t>атап</a:t>
            </a:r>
            <a:r>
              <a:rPr lang="ru-RU" sz="2800" dirty="0"/>
              <a:t> </a:t>
            </a:r>
            <a:r>
              <a:rPr lang="ru-RU" sz="2800" dirty="0" err="1"/>
              <a:t>айтқанда</a:t>
            </a:r>
            <a:r>
              <a:rPr lang="ru-RU" sz="2800" dirty="0"/>
              <a:t>, </a:t>
            </a:r>
            <a:r>
              <a:rPr lang="ru-RU" sz="2800" dirty="0" err="1"/>
              <a:t>жер</a:t>
            </a:r>
            <a:r>
              <a:rPr lang="ru-RU" sz="2800" dirty="0"/>
              <a:t> </a:t>
            </a:r>
            <a:r>
              <a:rPr lang="ru-RU" sz="2800" dirty="0" err="1"/>
              <a:t>толқынының</a:t>
            </a:r>
            <a:r>
              <a:rPr lang="ru-RU" sz="2800" dirty="0"/>
              <a:t> </a:t>
            </a:r>
            <a:r>
              <a:rPr lang="ru-RU" sz="2800" dirty="0" err="1"/>
              <a:t>таралуы</a:t>
            </a:r>
            <a:r>
              <a:rPr lang="ru-RU" sz="2800" dirty="0"/>
              <a:t>, </a:t>
            </a:r>
            <a:r>
              <a:rPr lang="ru-RU" sz="2800" dirty="0" err="1"/>
              <a:t>аспан</a:t>
            </a:r>
            <a:r>
              <a:rPr lang="ru-RU" sz="2800" dirty="0"/>
              <a:t> </a:t>
            </a:r>
            <a:r>
              <a:rPr lang="ru-RU" sz="2800" dirty="0" err="1"/>
              <a:t>толқыны.таралу</a:t>
            </a:r>
            <a:r>
              <a:rPr lang="ru-RU" sz="2800" dirty="0"/>
              <a:t> </a:t>
            </a:r>
            <a:r>
              <a:rPr lang="ru-RU" sz="2800" dirty="0" err="1"/>
              <a:t>және</a:t>
            </a:r>
            <a:r>
              <a:rPr lang="ru-RU" sz="2800" dirty="0"/>
              <a:t> </a:t>
            </a:r>
            <a:r>
              <a:rPr lang="ru-RU" sz="2800" dirty="0" err="1"/>
              <a:t>көру</a:t>
            </a:r>
            <a:r>
              <a:rPr lang="ru-RU" sz="2800" dirty="0"/>
              <a:t> </a:t>
            </a:r>
            <a:r>
              <a:rPr lang="ru-RU" sz="2800" dirty="0" err="1"/>
              <a:t>сызығының</a:t>
            </a:r>
            <a:r>
              <a:rPr lang="ru-RU" sz="2800" dirty="0"/>
              <a:t> </a:t>
            </a:r>
            <a:r>
              <a:rPr lang="ru-RU" sz="2800" dirty="0" err="1" smtClean="0"/>
              <a:t>таралуы</a:t>
            </a:r>
            <a:r>
              <a:rPr lang="en-US" sz="2800" dirty="0" smtClean="0"/>
              <a:t>.</a:t>
            </a:r>
            <a:endParaRPr lang="ru-RU"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l" rtl="0"/>
            <a:endParaRPr lang="en-US" b="1" dirty="0" smtClean="0">
              <a:solidFill>
                <a:schemeClr val="tx1"/>
              </a:solidFill>
            </a:endParaRPr>
          </a:p>
          <a:p>
            <a:pPr algn="l" rtl="0"/>
            <a:endParaRPr lang="en-US" b="1" dirty="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 name="Прямоугольник 1"/>
          <p:cNvSpPr/>
          <p:nvPr/>
        </p:nvSpPr>
        <p:spPr>
          <a:xfrm>
            <a:off x="239562" y="328938"/>
            <a:ext cx="8620432" cy="523220"/>
          </a:xfrm>
          <a:prstGeom prst="rect">
            <a:avLst/>
          </a:prstGeom>
        </p:spPr>
        <p:txBody>
          <a:bodyPr wrap="square">
            <a:spAutoFit/>
          </a:bodyPr>
          <a:lstStyle/>
          <a:p>
            <a:pPr algn="ctr" rtl="0"/>
            <a:r>
              <a:rPr lang="en-US" sz="2800" dirty="0"/>
              <a:t>Сымсыз электромагниттік арналардың жиілік диапазоны.</a:t>
            </a:r>
            <a:endParaRPr lang="ru-RU" sz="2800" dirty="0"/>
          </a:p>
        </p:txBody>
      </p:sp>
      <p:pic>
        <p:nvPicPr>
          <p:cNvPr id="10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37683" y="4201447"/>
            <a:ext cx="902942" cy="210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69" y="1219200"/>
            <a:ext cx="865822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l" rtl="0"/>
            <a:endParaRPr lang="en-US" b="1" dirty="0" smtClean="0">
              <a:solidFill>
                <a:schemeClr val="tx1"/>
              </a:solidFill>
            </a:endParaRPr>
          </a:p>
          <a:p>
            <a:pPr algn="l" rtl="0"/>
            <a:endParaRPr lang="en-US" b="1" dirty="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pic>
        <p:nvPicPr>
          <p:cNvPr id="205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5304" y="381000"/>
            <a:ext cx="831532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0107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l" rtl="0"/>
            <a:endParaRPr lang="en-US" b="1" dirty="0" smtClean="0">
              <a:solidFill>
                <a:schemeClr val="tx1"/>
              </a:solidFill>
            </a:endParaRPr>
          </a:p>
          <a:p>
            <a:pPr algn="l" rtl="0"/>
            <a:endParaRPr lang="en-US" b="1" dirty="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51501" y="304800"/>
            <a:ext cx="5240997"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09716" y="2362200"/>
            <a:ext cx="8686800" cy="461665"/>
          </a:xfrm>
          <a:prstGeom prst="rect">
            <a:avLst/>
          </a:prstGeom>
        </p:spPr>
        <p:txBody>
          <a:bodyPr wrap="square">
            <a:spAutoFit/>
          </a:bodyPr>
          <a:lstStyle/>
          <a:p>
            <a:pPr algn="ctr" rtl="0"/>
            <a:r>
              <a:rPr lang="en-US" sz="2400" dirty="0" smtClean="0"/>
              <a:t>Ж</a:t>
            </a:r>
            <a:r>
              <a:rPr lang="en-US" sz="2400" dirty="0" err="1" smtClean="0"/>
              <a:t>ер</a:t>
            </a:r>
            <a:r>
              <a:rPr lang="en-US" sz="2400" dirty="0" smtClean="0"/>
              <a:t> </a:t>
            </a:r>
            <a:r>
              <a:rPr lang="en-US" sz="2400" dirty="0" smtClean="0"/>
              <a:t>толқынының таралуы</a:t>
            </a:r>
            <a:r>
              <a:rPr lang="en-US" sz="2400" dirty="0"/>
              <a:t>.</a:t>
            </a:r>
            <a:endParaRPr lang="ru-RU" sz="2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743200"/>
            <a:ext cx="6659098" cy="325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285998" y="5959648"/>
            <a:ext cx="5439899" cy="461665"/>
          </a:xfrm>
          <a:prstGeom prst="rect">
            <a:avLst/>
          </a:prstGeom>
        </p:spPr>
        <p:txBody>
          <a:bodyPr wrap="square">
            <a:spAutoFit/>
          </a:bodyPr>
          <a:lstStyle/>
          <a:p>
            <a:pPr algn="l" rtl="0"/>
            <a:r>
              <a:rPr lang="en-US" sz="2400" dirty="0" smtClean="0"/>
              <a:t>А</a:t>
            </a:r>
            <a:r>
              <a:rPr lang="en-US" sz="2400" dirty="0" err="1" smtClean="0"/>
              <a:t>спан</a:t>
            </a:r>
            <a:r>
              <a:rPr lang="en-US" sz="2400" dirty="0" smtClean="0"/>
              <a:t> </a:t>
            </a:r>
            <a:r>
              <a:rPr lang="en-US" sz="2400" dirty="0" smtClean="0"/>
              <a:t>толқынының таралуы</a:t>
            </a:r>
            <a:r>
              <a:rPr lang="en-US" sz="2400" dirty="0"/>
              <a:t>.</a:t>
            </a:r>
            <a:endParaRPr lang="ru-RU"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l" rtl="0"/>
            <a:endParaRPr lang="en-US" b="1" dirty="0" smtClean="0">
              <a:solidFill>
                <a:schemeClr val="tx1"/>
              </a:solidFill>
            </a:endParaRPr>
          </a:p>
          <a:p>
            <a:pPr algn="l" rtl="0"/>
            <a:endParaRPr lang="en-US" b="1" dirty="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 name="Прямоугольник 1"/>
          <p:cNvSpPr/>
          <p:nvPr/>
        </p:nvSpPr>
        <p:spPr>
          <a:xfrm>
            <a:off x="152400" y="237274"/>
            <a:ext cx="8839200" cy="954107"/>
          </a:xfrm>
          <a:prstGeom prst="rect">
            <a:avLst/>
          </a:prstGeom>
        </p:spPr>
        <p:txBody>
          <a:bodyPr wrap="square">
            <a:spAutoFit/>
          </a:bodyPr>
          <a:lstStyle/>
          <a:p>
            <a:pPr algn="ctr" rtl="0"/>
            <a:r>
              <a:rPr lang="en-US" sz="2800" b="1" dirty="0"/>
              <a:t>БАЙЛАНЫС АРНАЛАРЫНЫҢ МАТЕМАТИКАЛЫҚ МОДЕЛДЕРІ</a:t>
            </a:r>
            <a:endParaRPr lang="ru-RU" sz="2800" dirty="0"/>
          </a:p>
        </p:txBody>
      </p:sp>
      <p:sp>
        <p:nvSpPr>
          <p:cNvPr id="4" name="Прямоугольник 3"/>
          <p:cNvSpPr/>
          <p:nvPr/>
        </p:nvSpPr>
        <p:spPr>
          <a:xfrm>
            <a:off x="2819400" y="1191381"/>
            <a:ext cx="3464410" cy="461665"/>
          </a:xfrm>
          <a:prstGeom prst="rect">
            <a:avLst/>
          </a:prstGeom>
        </p:spPr>
        <p:txBody>
          <a:bodyPr wrap="none">
            <a:spAutoFit/>
          </a:bodyPr>
          <a:lstStyle/>
          <a:p>
            <a:pPr algn="l" rtl="0"/>
            <a:r>
              <a:rPr lang="en-US" sz="2400" b="1" dirty="0" err="1"/>
              <a:t>Қосымша</a:t>
            </a:r>
            <a:r>
              <a:rPr lang="en-US" sz="2400" b="1" dirty="0"/>
              <a:t> </a:t>
            </a:r>
            <a:r>
              <a:rPr lang="en-US" sz="2400" b="1" dirty="0" err="1" smtClean="0"/>
              <a:t>шу</a:t>
            </a:r>
            <a:r>
              <a:rPr lang="en-US" sz="2400" b="1" dirty="0" smtClean="0"/>
              <a:t>ыл</a:t>
            </a:r>
            <a:r>
              <a:rPr lang="en-US" sz="2400" b="1" dirty="0" smtClean="0"/>
              <a:t> </a:t>
            </a:r>
            <a:r>
              <a:rPr lang="en-US" sz="2400" b="1" dirty="0"/>
              <a:t>арнасы.</a:t>
            </a:r>
            <a:endParaRPr lang="ru-RU" sz="2400" dirty="0"/>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45090" y="1638298"/>
            <a:ext cx="6730745" cy="276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480" y="5124450"/>
            <a:ext cx="395504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00665" y="4382869"/>
            <a:ext cx="8458200" cy="830997"/>
          </a:xfrm>
          <a:prstGeom prst="rect">
            <a:avLst/>
          </a:prstGeom>
        </p:spPr>
        <p:txBody>
          <a:bodyPr wrap="square">
            <a:spAutoFit/>
          </a:bodyPr>
          <a:lstStyle/>
          <a:p>
            <a:pPr algn="l" rtl="0"/>
            <a:r>
              <a:rPr lang="en-US" sz="2400" dirty="0"/>
              <a:t>Сигнал беру кезінде әлсіреуге ұшыраған кезде </a:t>
            </a:r>
            <a:r>
              <a:rPr lang="en-US" sz="2400" dirty="0" smtClean="0"/>
              <a:t>арна</a:t>
            </a:r>
            <a:r>
              <a:rPr lang="en-US" sz="2400" dirty="0"/>
              <a:t>, қабылданған сигнал болып табылады</a:t>
            </a:r>
            <a:endParaRPr lang="ru-RU" sz="2400" dirty="0"/>
          </a:p>
        </p:txBody>
      </p:sp>
      <p:sp>
        <p:nvSpPr>
          <p:cNvPr id="7" name="Прямоугольник 6"/>
          <p:cNvSpPr/>
          <p:nvPr/>
        </p:nvSpPr>
        <p:spPr>
          <a:xfrm>
            <a:off x="435420" y="5867400"/>
            <a:ext cx="5485156" cy="461665"/>
          </a:xfrm>
          <a:prstGeom prst="rect">
            <a:avLst/>
          </a:prstGeom>
        </p:spPr>
        <p:txBody>
          <a:bodyPr wrap="none">
            <a:spAutoFit/>
          </a:bodyPr>
          <a:lstStyle/>
          <a:p>
            <a:pPr algn="l" rtl="0"/>
            <a:r>
              <a:rPr lang="en-US" sz="2400" dirty="0"/>
              <a:t>қайда </a:t>
            </a:r>
            <a:r>
              <a:rPr lang="en-US" sz="2400" i="1" dirty="0"/>
              <a:t>а </a:t>
            </a:r>
            <a:r>
              <a:rPr lang="en-US" sz="2400" dirty="0"/>
              <a:t>әлсіреу факторын көрсетеді</a:t>
            </a:r>
            <a:r>
              <a:rPr lang="en-US" dirty="0"/>
              <a:t>.</a:t>
            </a: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l" rtl="0"/>
            <a:endParaRPr lang="en-US" b="1" dirty="0" smtClean="0">
              <a:solidFill>
                <a:schemeClr val="tx1"/>
              </a:solidFill>
            </a:endParaRPr>
          </a:p>
          <a:p>
            <a:pPr algn="l" rtl="0"/>
            <a:endParaRPr lang="en-US" b="1" dirty="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 name="Прямоугольник 1"/>
          <p:cNvSpPr/>
          <p:nvPr/>
        </p:nvSpPr>
        <p:spPr>
          <a:xfrm>
            <a:off x="2597517" y="304800"/>
            <a:ext cx="3948966" cy="523220"/>
          </a:xfrm>
          <a:prstGeom prst="rect">
            <a:avLst/>
          </a:prstGeom>
        </p:spPr>
        <p:txBody>
          <a:bodyPr wrap="none">
            <a:spAutoFit/>
          </a:bodyPr>
          <a:lstStyle/>
          <a:p>
            <a:pPr algn="l" rtl="0"/>
            <a:r>
              <a:rPr lang="en-US" sz="2800" b="1" dirty="0"/>
              <a:t>Сызықтық сүзгі арнасы</a:t>
            </a:r>
            <a:r>
              <a:rPr lang="en-US" b="1" dirty="0"/>
              <a:t>.</a:t>
            </a:r>
            <a:endParaRPr lang="ru-RU" dirty="0"/>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828020"/>
            <a:ext cx="8561633" cy="2725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284561" y="3574538"/>
            <a:ext cx="6574877" cy="523220"/>
          </a:xfrm>
          <a:prstGeom prst="rect">
            <a:avLst/>
          </a:prstGeom>
        </p:spPr>
        <p:txBody>
          <a:bodyPr wrap="none">
            <a:spAutoFit/>
          </a:bodyPr>
          <a:lstStyle/>
          <a:p>
            <a:pPr algn="l" rtl="0"/>
            <a:r>
              <a:rPr lang="en-US" sz="2800" dirty="0"/>
              <a:t>Аддитивті шу бар сызықтық сүзгі арнасы.</a:t>
            </a:r>
            <a:endParaRPr lang="ru-RU"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l" rtl="0"/>
            <a:endParaRPr lang="en-US" b="1" dirty="0" smtClean="0">
              <a:solidFill>
                <a:schemeClr val="tx1"/>
              </a:solidFill>
            </a:endParaRPr>
          </a:p>
          <a:p>
            <a:pPr algn="l" rtl="0"/>
            <a:endParaRPr lang="en-US" b="1" dirty="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0600" y="304800"/>
            <a:ext cx="671212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62232" y="3452422"/>
            <a:ext cx="8829368" cy="523220"/>
          </a:xfrm>
          <a:prstGeom prst="rect">
            <a:avLst/>
          </a:prstGeom>
        </p:spPr>
        <p:txBody>
          <a:bodyPr wrap="square">
            <a:spAutoFit/>
          </a:bodyPr>
          <a:lstStyle/>
          <a:p>
            <a:pPr algn="l" rtl="0"/>
            <a:r>
              <a:rPr lang="en-US" sz="2800" dirty="0"/>
              <a:t>Сызықтық уақыттық нұсқа </a:t>
            </a:r>
            <a:r>
              <a:rPr lang="en-US" sz="2800" dirty="0" smtClean="0"/>
              <a:t>сүзгі арнасы </a:t>
            </a:r>
            <a:r>
              <a:rPr lang="en-US" sz="2800" dirty="0"/>
              <a:t>қосымша шуылмен.</a:t>
            </a:r>
            <a:endParaRPr lang="ru-RU" sz="28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886" y="3989929"/>
            <a:ext cx="5289787"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28600" y="5562600"/>
            <a:ext cx="8610600" cy="954107"/>
          </a:xfrm>
          <a:prstGeom prst="rect">
            <a:avLst/>
          </a:prstGeom>
        </p:spPr>
        <p:txBody>
          <a:bodyPr wrap="square">
            <a:spAutoFit/>
          </a:bodyPr>
          <a:lstStyle/>
          <a:p>
            <a:pPr algn="l" rtl="0"/>
            <a:r>
              <a:rPr lang="en-US" sz="2800" dirty="0" err="1"/>
              <a:t>қайда</a:t>
            </a:r>
            <a:r>
              <a:rPr lang="en-US" sz="2800" dirty="0"/>
              <a:t> </a:t>
            </a:r>
            <a:r>
              <a:rPr lang="en-US" sz="2800" dirty="0" smtClean="0"/>
              <a:t>h</a:t>
            </a:r>
            <a:r>
              <a:rPr lang="en-US" sz="2800" i="1" dirty="0" smtClean="0"/>
              <a:t>(t</a:t>
            </a:r>
            <a:r>
              <a:rPr lang="en-US" sz="2800" i="1" dirty="0"/>
              <a:t>) </a:t>
            </a:r>
            <a:r>
              <a:rPr lang="en-US" sz="2800" dirty="0"/>
              <a:t>- сызықтық сүзгінің </a:t>
            </a:r>
            <a:r>
              <a:rPr lang="en-US" sz="2800" dirty="0" err="1"/>
              <a:t>импульстік</a:t>
            </a:r>
            <a:r>
              <a:rPr lang="en-US" sz="2800" dirty="0"/>
              <a:t> </a:t>
            </a:r>
            <a:r>
              <a:rPr lang="en-US" sz="2800" dirty="0" err="1" smtClean="0"/>
              <a:t>жауабы</a:t>
            </a:r>
            <a:r>
              <a:rPr lang="en-US" sz="2800" dirty="0" smtClean="0"/>
              <a:t>н</a:t>
            </a:r>
            <a:r>
              <a:rPr lang="en-US" sz="2800" dirty="0" smtClean="0"/>
              <a:t> </a:t>
            </a:r>
            <a:r>
              <a:rPr lang="en-US" sz="2800" dirty="0" err="1" smtClean="0"/>
              <a:t>білдіреді</a:t>
            </a:r>
            <a:r>
              <a:rPr lang="en-US" dirty="0"/>
              <a:t>.</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l" rtl="0"/>
            <a:endParaRPr lang="en-US" b="1" dirty="0" smtClean="0">
              <a:solidFill>
                <a:schemeClr val="tx1"/>
              </a:solidFill>
            </a:endParaRPr>
          </a:p>
          <a:p>
            <a:pPr algn="l" rtl="0"/>
            <a:endParaRPr lang="en-US" b="1" dirty="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 name="Прямоугольник 1"/>
          <p:cNvSpPr/>
          <p:nvPr/>
        </p:nvSpPr>
        <p:spPr>
          <a:xfrm>
            <a:off x="1219200" y="381000"/>
            <a:ext cx="5993692" cy="523220"/>
          </a:xfrm>
          <a:prstGeom prst="rect">
            <a:avLst/>
          </a:prstGeom>
        </p:spPr>
        <p:txBody>
          <a:bodyPr wrap="none">
            <a:spAutoFit/>
          </a:bodyPr>
          <a:lstStyle/>
          <a:p>
            <a:pPr algn="l" rtl="0"/>
            <a:r>
              <a:rPr lang="en-US" sz="2800" b="1" dirty="0"/>
              <a:t>Сызықтық уақыт вариантты сүзгі арнасы.</a:t>
            </a:r>
            <a:endParaRPr lang="ru-RU" sz="2800" dirty="0"/>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5201" y="904220"/>
            <a:ext cx="5441689" cy="1488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369" y="2392267"/>
            <a:ext cx="4365352" cy="1136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733800"/>
            <a:ext cx="5334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idx="4294967295"/>
          </p:nvPr>
        </p:nvSpPr>
        <p:spPr/>
        <p:txBody>
          <a:bodyPr vert="horz" wrap="square" lIns="91440" tIns="45720" rIns="91440" bIns="45720" anchor="ctr" anchorCtr="0"/>
          <a:p>
            <a:pPr eaLnBrk="1" hangingPunct="1"/>
            <a:r>
              <a:rPr lang="ru-RU" altLang="ru-RU" dirty="0"/>
              <a:t>		</a:t>
            </a:r>
            <a:endParaRPr lang="ru-RU" altLang="ru-RU" dirty="0"/>
          </a:p>
        </p:txBody>
      </p:sp>
      <p:sp>
        <p:nvSpPr>
          <p:cNvPr id="24579" name="Номер слайда 3"/>
          <p:cNvSpPr txBox="1">
            <a:spLocks noGrp="1"/>
          </p:cNvSpPr>
          <p:nvPr/>
        </p:nvSpPr>
        <p:spPr>
          <a:xfrm>
            <a:off x="6553200" y="6248400"/>
            <a:ext cx="2133600" cy="457200"/>
          </a:xfrm>
          <a:prstGeom prst="rect">
            <a:avLst/>
          </a:prstGeom>
          <a:noFill/>
          <a:ln w="9525">
            <a:noFill/>
          </a:ln>
        </p:spPr>
        <p:txBody>
          <a:bodyPr anchor="b" anchorCtr="0"/>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algn="r" eaLnBrk="1" hangingPunct="1">
              <a:spcBef>
                <a:spcPct val="0"/>
              </a:spcBef>
              <a:buClrTx/>
              <a:buSzTx/>
              <a:buFontTx/>
              <a:buNone/>
            </a:pPr>
            <a:fld id="{9A0DB2DC-4C9A-4742-B13C-FB6460FD3503}" type="slidenum">
              <a:rPr lang="ru-RU" altLang="ru-RU" sz="1200" dirty="0">
                <a:latin typeface="Arial Black" panose="020B0A04020102020204" pitchFamily="34" charset="0"/>
              </a:rPr>
            </a:fld>
            <a:endParaRPr lang="ru-RU" altLang="ru-RU" sz="1200" dirty="0">
              <a:latin typeface="Arial Black" panose="020B0A04020102020204" pitchFamily="34" charset="0"/>
            </a:endParaRPr>
          </a:p>
        </p:txBody>
      </p:sp>
      <p:pic>
        <p:nvPicPr>
          <p:cNvPr id="24580" name="Рисунок 1"/>
          <p:cNvPicPr>
            <a:picLocks noChangeAspect="1"/>
          </p:cNvPicPr>
          <p:nvPr/>
        </p:nvPicPr>
        <p:blipFill>
          <a:blip r:embed="rId1"/>
          <a:stretch>
            <a:fillRect/>
          </a:stretch>
        </p:blipFill>
        <p:spPr>
          <a:xfrm>
            <a:off x="5003800" y="3638550"/>
            <a:ext cx="3479800" cy="2609850"/>
          </a:xfrm>
          <a:prstGeom prst="rect">
            <a:avLst/>
          </a:prstGeom>
          <a:noFill/>
          <a:ln w="9525">
            <a:noFill/>
          </a:ln>
        </p:spPr>
      </p:pic>
      <p:pic>
        <p:nvPicPr>
          <p:cNvPr id="24581" name="Рисунок 2"/>
          <p:cNvPicPr>
            <a:picLocks noChangeAspect="1"/>
          </p:cNvPicPr>
          <p:nvPr/>
        </p:nvPicPr>
        <p:blipFill>
          <a:blip r:embed="rId2"/>
          <a:stretch>
            <a:fillRect/>
          </a:stretch>
        </p:blipFill>
        <p:spPr>
          <a:xfrm>
            <a:off x="436563" y="471488"/>
            <a:ext cx="4070350" cy="3248025"/>
          </a:xfrm>
          <a:prstGeom prst="rect">
            <a:avLst/>
          </a:prstGeom>
          <a:noFill/>
          <a:ln w="9525">
            <a:noFill/>
          </a:ln>
        </p:spPr>
      </p:pic>
      <p:sp>
        <p:nvSpPr>
          <p:cNvPr id="24582" name="Прямоугольник 5"/>
          <p:cNvSpPr/>
          <p:nvPr/>
        </p:nvSpPr>
        <p:spPr>
          <a:xfrm>
            <a:off x="468313" y="4652963"/>
            <a:ext cx="4572000" cy="8299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a:spcBef>
                <a:spcPct val="0"/>
              </a:spcBef>
              <a:buClrTx/>
              <a:buSzTx/>
              <a:buFontTx/>
              <a:buNone/>
            </a:pPr>
            <a:r>
              <a:rPr lang="ru-RU" altLang="ru-RU" sz="2400" dirty="0"/>
              <a:t>телеграф</a:t>
            </a:r>
            <a:r>
              <a:rPr lang="" altLang="ru-RU" sz="2400" dirty="0"/>
              <a:t>ты құрылғы</a:t>
            </a:r>
            <a:r>
              <a:rPr lang="ru-RU" altLang="ru-RU" sz="2400" dirty="0"/>
              <a:t> </a:t>
            </a:r>
            <a:br>
              <a:rPr lang="ru-RU" altLang="ru-RU" sz="2400" dirty="0"/>
            </a:br>
            <a:r>
              <a:rPr lang="ru-RU" altLang="ru-RU" sz="2400" dirty="0"/>
              <a:t>СТА-М67Б 1971 </a:t>
            </a:r>
            <a:r>
              <a:rPr lang="" altLang="ru-RU" sz="2400" dirty="0"/>
              <a:t>ж.</a:t>
            </a:r>
            <a:endParaRPr lang="ru-RU" altLang="ru-RU" sz="2400" dirty="0"/>
          </a:p>
        </p:txBody>
      </p:sp>
      <p:sp>
        <p:nvSpPr>
          <p:cNvPr id="24583" name="Прямоугольник 6"/>
          <p:cNvSpPr/>
          <p:nvPr/>
        </p:nvSpPr>
        <p:spPr>
          <a:xfrm>
            <a:off x="4859338" y="549275"/>
            <a:ext cx="3744912" cy="8299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a:spcBef>
                <a:spcPct val="0"/>
              </a:spcBef>
              <a:buClrTx/>
              <a:buSzTx/>
              <a:buFontTx/>
              <a:buNone/>
            </a:pPr>
            <a:r>
              <a:rPr lang="ru-RU" altLang="ru-RU" sz="2400" dirty="0"/>
              <a:t>Морзе</a:t>
            </a:r>
            <a:r>
              <a:rPr lang="" altLang="ru-RU" sz="2400" dirty="0"/>
              <a:t> телеграфты құрылғысы</a:t>
            </a:r>
            <a:r>
              <a:rPr lang="ru-RU" altLang="ru-RU" sz="2400" dirty="0"/>
              <a:t>. ХХ </a:t>
            </a:r>
            <a:r>
              <a:rPr lang="" altLang="ru-RU" sz="2400" dirty="0"/>
              <a:t>ғасыр басы</a:t>
            </a:r>
            <a:endParaRPr lang="" altLang="ru-RU"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9050"/>
            <a:ext cx="9144000" cy="742950"/>
          </a:xfrm>
        </p:spPr>
        <p:txBody>
          <a:bodyPr>
            <a:normAutofit fontScale="90000"/>
          </a:bodyPr>
          <a:lstStyle/>
          <a:p>
            <a:r>
              <a:rPr lang="ru-RU" dirty="0" err="1" smtClean="0"/>
              <a:t>Лекцияны</a:t>
            </a:r>
            <a:r>
              <a:rPr lang="ru-RU" dirty="0" smtClean="0"/>
              <a:t> бек</a:t>
            </a:r>
            <a:r>
              <a:rPr lang="en-US" dirty="0" smtClean="0"/>
              <a:t>ітуге арналған сұрақтар?</a:t>
            </a:r>
            <a:endParaRPr lang="ru-RU" dirty="0"/>
          </a:p>
        </p:txBody>
      </p:sp>
      <p:sp>
        <p:nvSpPr>
          <p:cNvPr id="3" name="Объект 2"/>
          <p:cNvSpPr>
            <a:spLocks noGrp="1"/>
          </p:cNvSpPr>
          <p:nvPr>
            <p:ph idx="1"/>
          </p:nvPr>
        </p:nvSpPr>
        <p:spPr>
          <a:xfrm>
            <a:off x="38100" y="838200"/>
            <a:ext cx="9105900" cy="6019800"/>
          </a:xfrm>
        </p:spPr>
        <p:txBody>
          <a:bodyPr/>
          <a:lstStyle/>
          <a:p>
            <a:r>
              <a:rPr lang="en-US" dirty="0" smtClean="0"/>
              <a:t>Ақпарат анықтамасы және оның көздеріне мысал келтіріңіз.</a:t>
            </a:r>
            <a:endParaRPr lang="en-US" dirty="0" smtClean="0"/>
          </a:p>
          <a:p>
            <a:r>
              <a:rPr lang="en-US" dirty="0" smtClean="0"/>
              <a:t>Сигнал анықтамасы және оның параметрлерін келтіріңіз.</a:t>
            </a:r>
            <a:endParaRPr lang="en-US" dirty="0" smtClean="0"/>
          </a:p>
          <a:p>
            <a:r>
              <a:rPr lang="en-US" dirty="0" smtClean="0"/>
              <a:t>Байланыс жүйесі және оның негізгі бөліктері. Олардың қызметі.</a:t>
            </a:r>
            <a:endParaRPr lang="en-US" dirty="0" smtClean="0"/>
          </a:p>
          <a:p>
            <a:r>
              <a:rPr lang="en-US" dirty="0" smtClean="0"/>
              <a:t>Аналогты байланыс жүйесі және оның құрылымы.</a:t>
            </a:r>
            <a:endParaRPr lang="en-US" dirty="0" smtClean="0"/>
          </a:p>
          <a:p>
            <a:r>
              <a:rPr lang="en-US" dirty="0" smtClean="0"/>
              <a:t>Сандық байланыс жүйесі және оның құрылымы, ерекшеліктері.</a:t>
            </a:r>
            <a:endParaRPr lang="en-US" dirty="0" smtClean="0"/>
          </a:p>
          <a:p>
            <a:endParaRPr lang="en-US" dirty="0" smtClean="0"/>
          </a:p>
          <a:p>
            <a:endParaRPr lang="en-US" dirty="0" smtClean="0"/>
          </a:p>
          <a:p>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304800"/>
            <a:ext cx="8610600" cy="6248400"/>
          </a:xfrm>
        </p:spPr>
        <p:txBody>
          <a:bodyPr/>
          <a:lstStyle/>
          <a:p>
            <a:r>
              <a:rPr lang="ru-RU" dirty="0"/>
              <a:t>Гаусс </a:t>
            </a:r>
            <a:r>
              <a:rPr lang="ru-RU" dirty="0" err="1" smtClean="0"/>
              <a:t>шуылының</a:t>
            </a:r>
            <a:r>
              <a:rPr lang="ru-RU" dirty="0" smtClean="0"/>
              <a:t> </a:t>
            </a:r>
            <a:r>
              <a:rPr lang="ru-RU" dirty="0" err="1" smtClean="0"/>
              <a:t>кезінде</a:t>
            </a:r>
            <a:r>
              <a:rPr lang="ru-RU" dirty="0" smtClean="0"/>
              <a:t> </a:t>
            </a:r>
            <a:r>
              <a:rPr lang="ru-RU" dirty="0" err="1" smtClean="0"/>
              <a:t>өткізу</a:t>
            </a:r>
            <a:r>
              <a:rPr lang="ru-RU" dirty="0" smtClean="0"/>
              <a:t> </a:t>
            </a:r>
            <a:r>
              <a:rPr lang="ru-RU" dirty="0" err="1" smtClean="0"/>
              <a:t>қабілетін</a:t>
            </a:r>
            <a:r>
              <a:rPr lang="ru-RU" dirty="0" smtClean="0"/>
              <a:t> </a:t>
            </a:r>
            <a:r>
              <a:rPr lang="ru-RU" dirty="0" err="1" smtClean="0"/>
              <a:t>түсіндіріңіз</a:t>
            </a:r>
            <a:r>
              <a:rPr lang="ru-RU" dirty="0" smtClean="0"/>
              <a:t>.</a:t>
            </a:r>
            <a:endParaRPr lang="ru-RU" dirty="0" smtClean="0"/>
          </a:p>
          <a:p>
            <a:r>
              <a:rPr lang="en-US" dirty="0" smtClean="0"/>
              <a:t>Кодтау және арналық кодтаудың негізгі мақсаттары.</a:t>
            </a:r>
            <a:endParaRPr lang="en-US" dirty="0" smtClean="0"/>
          </a:p>
          <a:p>
            <a:r>
              <a:rPr lang="en-US" dirty="0" smtClean="0"/>
              <a:t>Екілік модуляция және М-өлшемді модуляция туралы жазыңыз.</a:t>
            </a:r>
            <a:endParaRPr lang="en-US" dirty="0" smtClean="0"/>
          </a:p>
          <a:p>
            <a:r>
              <a:rPr lang="en-US" dirty="0" smtClean="0"/>
              <a:t>Найквист жиілігінің мағынасын түсіндіріңіз</a:t>
            </a:r>
            <a:endParaRPr lang="en-US" dirty="0" smtClean="0"/>
          </a:p>
          <a:p>
            <a:r>
              <a:rPr lang="en-US" dirty="0" smtClean="0"/>
              <a:t>Байланыс арналарының математикалық моделдерін келтіріңіз.</a:t>
            </a:r>
            <a:endParaRPr lang="en-US" dirty="0" smtClean="0"/>
          </a:p>
          <a:p>
            <a:endParaRPr lang="en-US" dirty="0" smtClean="0"/>
          </a:p>
          <a:p>
            <a:endParaRPr lang="en-US" dirty="0" smtClean="0"/>
          </a:p>
          <a:p>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734" y="250722"/>
            <a:ext cx="8858865" cy="6378677"/>
          </a:xfrm>
        </p:spPr>
        <p:txBody>
          <a:bodyPr>
            <a:normAutofit/>
          </a:bodyPr>
          <a:lstStyle/>
          <a:p>
            <a:pPr algn="l" rtl="0"/>
            <a:endParaRPr lang="en-US" b="1" dirty="0" smtClean="0">
              <a:solidFill>
                <a:schemeClr val="tx1"/>
              </a:solidFill>
            </a:endParaRPr>
          </a:p>
          <a:p>
            <a:pPr algn="l" rtl="0"/>
            <a:endParaRPr lang="en-US" b="1" dirty="0">
              <a:solidFill>
                <a:schemeClr val="tx1"/>
              </a:solidFill>
            </a:endParaRPr>
          </a:p>
        </p:txBody>
      </p:sp>
      <p:sp>
        <p:nvSpPr>
          <p:cNvPr id="5" name="Прямоугольник 4"/>
          <p:cNvSpPr/>
          <p:nvPr/>
        </p:nvSpPr>
        <p:spPr>
          <a:xfrm>
            <a:off x="152400" y="228600"/>
            <a:ext cx="8839200"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4" name="Прямоугольник 3"/>
          <p:cNvSpPr/>
          <p:nvPr/>
        </p:nvSpPr>
        <p:spPr>
          <a:xfrm>
            <a:off x="2438400" y="3167390"/>
            <a:ext cx="4060471" cy="523220"/>
          </a:xfrm>
          <a:prstGeom prst="rect">
            <a:avLst/>
          </a:prstGeom>
        </p:spPr>
        <p:txBody>
          <a:bodyPr wrap="none">
            <a:spAutoFit/>
          </a:bodyPr>
          <a:lstStyle/>
          <a:p>
            <a:pPr algn="l" rtl="0"/>
            <a:r>
              <a:rPr lang="en-US" sz="2800" b="1" dirty="0" smtClean="0"/>
              <a:t>Назар аударғаныңызға рахмет!</a:t>
            </a:r>
            <a:endParaRPr lang="ru-RU"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idx="4294967295"/>
          </p:nvPr>
        </p:nvSpPr>
        <p:spPr/>
        <p:txBody>
          <a:bodyPr vert="horz" wrap="square" lIns="91440" tIns="45720" rIns="91440" bIns="45720" anchor="ctr" anchorCtr="0"/>
          <a:p>
            <a:pPr eaLnBrk="1" hangingPunct="1"/>
            <a:r>
              <a:rPr lang="ru-RU" altLang="ru-RU" dirty="0"/>
              <a:t>		</a:t>
            </a:r>
            <a:endParaRPr lang="ru-RU" altLang="ru-RU" dirty="0"/>
          </a:p>
        </p:txBody>
      </p:sp>
      <p:sp>
        <p:nvSpPr>
          <p:cNvPr id="25603" name="Номер слайда 3"/>
          <p:cNvSpPr txBox="1">
            <a:spLocks noGrp="1"/>
          </p:cNvSpPr>
          <p:nvPr/>
        </p:nvSpPr>
        <p:spPr>
          <a:xfrm>
            <a:off x="6553200" y="6248400"/>
            <a:ext cx="2133600" cy="457200"/>
          </a:xfrm>
          <a:prstGeom prst="rect">
            <a:avLst/>
          </a:prstGeom>
          <a:noFill/>
          <a:ln w="9525">
            <a:noFill/>
          </a:ln>
        </p:spPr>
        <p:txBody>
          <a:bodyPr anchor="b" anchorCtr="0"/>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algn="r" eaLnBrk="1" hangingPunct="1">
              <a:spcBef>
                <a:spcPct val="0"/>
              </a:spcBef>
              <a:buClrTx/>
              <a:buSzTx/>
              <a:buFontTx/>
              <a:buNone/>
            </a:pPr>
            <a:fld id="{9A0DB2DC-4C9A-4742-B13C-FB6460FD3503}" type="slidenum">
              <a:rPr lang="ru-RU" altLang="ru-RU" sz="1200" dirty="0">
                <a:latin typeface="Arial Black" panose="020B0A04020102020204" pitchFamily="34" charset="0"/>
              </a:rPr>
            </a:fld>
            <a:endParaRPr lang="ru-RU" altLang="ru-RU" sz="1200" dirty="0">
              <a:latin typeface="Arial Black" panose="020B0A04020102020204" pitchFamily="34" charset="0"/>
            </a:endParaRPr>
          </a:p>
        </p:txBody>
      </p:sp>
      <p:pic>
        <p:nvPicPr>
          <p:cNvPr id="25604" name="Рисунок 1"/>
          <p:cNvPicPr>
            <a:picLocks noChangeAspect="1"/>
          </p:cNvPicPr>
          <p:nvPr/>
        </p:nvPicPr>
        <p:blipFill>
          <a:blip r:embed="rId1"/>
          <a:stretch>
            <a:fillRect/>
          </a:stretch>
        </p:blipFill>
        <p:spPr>
          <a:xfrm>
            <a:off x="827088" y="908050"/>
            <a:ext cx="4400550" cy="2486025"/>
          </a:xfrm>
          <a:prstGeom prst="rect">
            <a:avLst/>
          </a:prstGeom>
          <a:noFill/>
          <a:ln w="9525">
            <a:noFill/>
          </a:ln>
        </p:spPr>
      </p:pic>
      <p:pic>
        <p:nvPicPr>
          <p:cNvPr id="25605" name="Рисунок 2"/>
          <p:cNvPicPr>
            <a:picLocks noChangeAspect="1"/>
          </p:cNvPicPr>
          <p:nvPr/>
        </p:nvPicPr>
        <p:blipFill>
          <a:blip r:embed="rId2"/>
          <a:stretch>
            <a:fillRect/>
          </a:stretch>
        </p:blipFill>
        <p:spPr>
          <a:xfrm>
            <a:off x="4641850" y="3500438"/>
            <a:ext cx="3284538" cy="3357562"/>
          </a:xfrm>
          <a:prstGeom prst="rect">
            <a:avLst/>
          </a:prstGeom>
          <a:noFill/>
          <a:ln w="9525">
            <a:noFill/>
          </a:ln>
        </p:spPr>
      </p:pic>
      <p:pic>
        <p:nvPicPr>
          <p:cNvPr id="25606" name="Рисунок 3"/>
          <p:cNvPicPr>
            <a:picLocks noChangeAspect="1"/>
          </p:cNvPicPr>
          <p:nvPr/>
        </p:nvPicPr>
        <p:blipFill>
          <a:blip r:embed="rId3"/>
          <a:stretch>
            <a:fillRect/>
          </a:stretch>
        </p:blipFill>
        <p:spPr>
          <a:xfrm>
            <a:off x="5762625" y="844550"/>
            <a:ext cx="2165350" cy="2181225"/>
          </a:xfrm>
          <a:prstGeom prst="rect">
            <a:avLst/>
          </a:prstGeom>
          <a:noFill/>
          <a:ln w="9525">
            <a:noFill/>
          </a:ln>
        </p:spPr>
      </p:pic>
      <p:pic>
        <p:nvPicPr>
          <p:cNvPr id="25607" name="Рисунок 4"/>
          <p:cNvPicPr>
            <a:picLocks noChangeAspect="1"/>
          </p:cNvPicPr>
          <p:nvPr/>
        </p:nvPicPr>
        <p:blipFill>
          <a:blip r:embed="rId4"/>
          <a:stretch>
            <a:fillRect/>
          </a:stretch>
        </p:blipFill>
        <p:spPr>
          <a:xfrm>
            <a:off x="935038" y="4868863"/>
            <a:ext cx="2387600" cy="1674812"/>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p:nvPr>
        </p:nvSpPr>
        <p:spPr>
          <a:xfrm>
            <a:off x="457200" y="404813"/>
            <a:ext cx="8229600" cy="792162"/>
          </a:xfrm>
        </p:spPr>
        <p:txBody>
          <a:bodyPr vert="horz" wrap="square" lIns="91440" tIns="45720" rIns="91440" bIns="45720" anchor="ctr" anchorCtr="0"/>
          <a:p>
            <a:pPr eaLnBrk="1" hangingPunct="1"/>
            <a:r>
              <a:rPr lang="ru-RU" altLang="ru-RU" sz="2800" b="1" dirty="0"/>
              <a:t>Сигнал</a:t>
            </a:r>
            <a:r>
              <a:rPr lang="" altLang="ru-RU" sz="2800" b="1" dirty="0"/>
              <a:t>дар</a:t>
            </a:r>
            <a:endParaRPr lang="" altLang="ru-RU" sz="2800" b="1" dirty="0"/>
          </a:p>
        </p:txBody>
      </p:sp>
      <p:sp>
        <p:nvSpPr>
          <p:cNvPr id="6152" name="Rectangle 3"/>
          <p:cNvSpPr>
            <a:spLocks noGrp="1"/>
          </p:cNvSpPr>
          <p:nvPr>
            <p:ph idx="1"/>
          </p:nvPr>
        </p:nvSpPr>
        <p:spPr>
          <a:xfrm>
            <a:off x="468313" y="1196975"/>
            <a:ext cx="8229600" cy="4968875"/>
          </a:xfrm>
        </p:spPr>
        <p:txBody>
          <a:bodyPr vert="horz" wrap="square" lIns="91440" tIns="45720" rIns="91440" bIns="45720" anchor="t" anchorCtr="0"/>
          <a:p>
            <a:pPr marL="990600" lvl="1" indent="-533400" eaLnBrk="1" hangingPunct="1">
              <a:lnSpc>
                <a:spcPct val="90000"/>
              </a:lnSpc>
            </a:pPr>
            <a:r>
              <a:rPr lang="ru-RU" altLang="ru-RU" sz="2400" dirty="0"/>
              <a:t>Әдетте сигнал уақыттың қандай да бір функциясымен сипатталады</a:t>
            </a:r>
            <a:r>
              <a:rPr lang="ru-RU" altLang="ru-RU" dirty="0"/>
              <a:t>. </a:t>
            </a:r>
            <a:endParaRPr lang="ru-RU" altLang="ru-RU" sz="1600" dirty="0"/>
          </a:p>
          <a:p>
            <a:pPr marL="990600" lvl="1" indent="-533400" eaLnBrk="1" hangingPunct="1">
              <a:lnSpc>
                <a:spcPct val="90000"/>
              </a:lnSpc>
            </a:pPr>
            <a:endParaRPr lang="ru-RU" altLang="ru-RU" sz="1600" dirty="0"/>
          </a:p>
          <a:p>
            <a:pPr marL="990600" lvl="1" indent="-533400" eaLnBrk="1" hangingPunct="1">
              <a:lnSpc>
                <a:spcPct val="90000"/>
              </a:lnSpc>
            </a:pPr>
            <a:endParaRPr lang="ru-RU" altLang="ru-RU" sz="1600" dirty="0"/>
          </a:p>
          <a:p>
            <a:pPr marL="990600" lvl="1" indent="-533400" eaLnBrk="1" hangingPunct="1">
              <a:lnSpc>
                <a:spcPct val="90000"/>
              </a:lnSpc>
            </a:pPr>
            <a:endParaRPr lang="ru-RU" altLang="ru-RU" sz="1600" dirty="0"/>
          </a:p>
          <a:p>
            <a:pPr marL="990600" lvl="1" indent="-533400" eaLnBrk="1" hangingPunct="1">
              <a:lnSpc>
                <a:spcPct val="90000"/>
              </a:lnSpc>
            </a:pPr>
            <a:endParaRPr lang="ru-RU" altLang="ru-RU" sz="1600" dirty="0"/>
          </a:p>
          <a:p>
            <a:pPr marL="990600" lvl="1" indent="-533400" eaLnBrk="1" hangingPunct="1">
              <a:lnSpc>
                <a:spcPct val="90000"/>
              </a:lnSpc>
            </a:pPr>
            <a:endParaRPr lang="ru-RU" altLang="ru-RU" sz="1600" dirty="0"/>
          </a:p>
          <a:p>
            <a:pPr marL="990600" lvl="1" indent="-533400" eaLnBrk="1" hangingPunct="1">
              <a:lnSpc>
                <a:spcPct val="90000"/>
              </a:lnSpc>
            </a:pPr>
            <a:endParaRPr lang="ru-RU" altLang="ru-RU" sz="1600" dirty="0"/>
          </a:p>
          <a:p>
            <a:pPr marL="990600" lvl="1" indent="-533400" eaLnBrk="1" hangingPunct="1">
              <a:lnSpc>
                <a:spcPct val="90000"/>
              </a:lnSpc>
            </a:pPr>
            <a:r>
              <a:rPr lang="ru-RU" altLang="ru-RU" sz="1600" dirty="0"/>
              <a:t>Аналог</a:t>
            </a:r>
            <a:r>
              <a:rPr lang="" altLang="ru-RU" sz="1600" dirty="0"/>
              <a:t>ты</a:t>
            </a:r>
            <a:r>
              <a:rPr lang="ru-RU" altLang="ru-RU" sz="1600" dirty="0"/>
              <a:t> (</a:t>
            </a:r>
            <a:r>
              <a:rPr lang="" altLang="ru-RU" sz="1600" dirty="0"/>
              <a:t>үздіксіз</a:t>
            </a:r>
            <a:r>
              <a:rPr lang="ru-RU" altLang="ru-RU" sz="1600" dirty="0"/>
              <a:t>)              </a:t>
            </a:r>
            <a:r>
              <a:rPr lang="" altLang="ru-RU" sz="1600" dirty="0"/>
              <a:t>                                 </a:t>
            </a:r>
            <a:r>
              <a:rPr lang="ru-RU" altLang="ru-RU" sz="1600" dirty="0"/>
              <a:t>  Квант</a:t>
            </a:r>
            <a:r>
              <a:rPr lang="" altLang="ru-RU" sz="1600" dirty="0"/>
              <a:t>талған</a:t>
            </a:r>
            <a:endParaRPr lang="ru-RU" altLang="ru-RU" sz="1600" dirty="0"/>
          </a:p>
          <a:p>
            <a:pPr marL="990600" lvl="1" indent="-533400" eaLnBrk="1" hangingPunct="1">
              <a:lnSpc>
                <a:spcPct val="90000"/>
              </a:lnSpc>
            </a:pPr>
            <a:endParaRPr lang="ru-RU" altLang="ru-RU" sz="1600" dirty="0"/>
          </a:p>
          <a:p>
            <a:pPr marL="990600" lvl="1" indent="-533400" eaLnBrk="1" hangingPunct="1">
              <a:lnSpc>
                <a:spcPct val="90000"/>
              </a:lnSpc>
            </a:pPr>
            <a:endParaRPr lang="ru-RU" altLang="ru-RU" sz="1600" dirty="0"/>
          </a:p>
          <a:p>
            <a:pPr marL="990600" lvl="1" indent="-533400" eaLnBrk="1" hangingPunct="1">
              <a:lnSpc>
                <a:spcPct val="90000"/>
              </a:lnSpc>
            </a:pPr>
            <a:endParaRPr lang="ru-RU" altLang="ru-RU" sz="1600" dirty="0"/>
          </a:p>
          <a:p>
            <a:pPr marL="990600" lvl="1" indent="-533400" eaLnBrk="1" hangingPunct="1">
              <a:lnSpc>
                <a:spcPct val="90000"/>
              </a:lnSpc>
            </a:pPr>
            <a:endParaRPr lang="ru-RU" altLang="ru-RU" sz="1600" dirty="0"/>
          </a:p>
          <a:p>
            <a:pPr marL="990600" lvl="1" indent="-533400" eaLnBrk="1" hangingPunct="1">
              <a:lnSpc>
                <a:spcPct val="90000"/>
              </a:lnSpc>
            </a:pPr>
            <a:endParaRPr lang="ru-RU" altLang="ru-RU" sz="1600" dirty="0"/>
          </a:p>
          <a:p>
            <a:pPr marL="990600" lvl="1" indent="-533400" eaLnBrk="1" hangingPunct="1">
              <a:lnSpc>
                <a:spcPct val="90000"/>
              </a:lnSpc>
            </a:pPr>
            <a:endParaRPr lang="ru-RU" altLang="ru-RU" sz="1600" dirty="0"/>
          </a:p>
          <a:p>
            <a:pPr marL="990600" lvl="1" indent="-533400" eaLnBrk="1" hangingPunct="1">
              <a:lnSpc>
                <a:spcPct val="90000"/>
              </a:lnSpc>
            </a:pPr>
            <a:endParaRPr lang="ru-RU" altLang="ru-RU" sz="1600" dirty="0"/>
          </a:p>
          <a:p>
            <a:pPr marL="990600" lvl="1" indent="-533400" eaLnBrk="1" hangingPunct="1">
              <a:lnSpc>
                <a:spcPct val="90000"/>
              </a:lnSpc>
            </a:pPr>
            <a:r>
              <a:rPr lang="ru-RU" altLang="ru-RU" sz="1600" dirty="0"/>
              <a:t>Дискре</a:t>
            </a:r>
            <a:r>
              <a:rPr lang="" altLang="ru-RU" sz="1600" dirty="0"/>
              <a:t>тті</a:t>
            </a:r>
            <a:r>
              <a:rPr lang="ru-RU" altLang="ru-RU" sz="1600" dirty="0"/>
              <a:t>                                              </a:t>
            </a:r>
            <a:r>
              <a:rPr lang="" altLang="ru-RU" sz="1600" dirty="0"/>
              <a:t>                       Сандық</a:t>
            </a:r>
            <a:r>
              <a:rPr lang="ru-RU" altLang="ru-RU" sz="1600" dirty="0"/>
              <a:t>  </a:t>
            </a:r>
            <a:endParaRPr lang="ru-RU" altLang="ru-RU" sz="1600" dirty="0"/>
          </a:p>
        </p:txBody>
      </p:sp>
      <p:graphicFrame>
        <p:nvGraphicFramePr>
          <p:cNvPr id="38916" name="Object 4"/>
          <p:cNvGraphicFramePr>
            <a:graphicFrameLocks noChangeAspect="1"/>
          </p:cNvGraphicFramePr>
          <p:nvPr/>
        </p:nvGraphicFramePr>
        <p:xfrm>
          <a:off x="2616200" y="2057400"/>
          <a:ext cx="914400" cy="180975"/>
        </p:xfrm>
        <a:graphic>
          <a:graphicData uri="http://schemas.openxmlformats.org/presentationml/2006/ole">
            <mc:AlternateContent xmlns:mc="http://schemas.openxmlformats.org/markup-compatibility/2006">
              <mc:Choice xmlns:v="urn:schemas-microsoft-com:vml" Requires="v">
                <p:oleObj spid="_x0000_s3097" name="" r:id="rId1" imgW="438150" imgH="657860" progId="Equation.DSMT4">
                  <p:embed/>
                </p:oleObj>
              </mc:Choice>
              <mc:Fallback>
                <p:oleObj name="" r:id="rId1" imgW="438150" imgH="657860" progId="Equation.DSMT4">
                  <p:embed/>
                  <p:pic>
                    <p:nvPicPr>
                      <p:cNvPr id="0" name="Picture 3096"/>
                      <p:cNvPicPr/>
                      <p:nvPr/>
                    </p:nvPicPr>
                    <p:blipFill>
                      <a:blip r:embed="rId2"/>
                      <a:stretch>
                        <a:fillRect/>
                      </a:stretch>
                    </p:blipFill>
                    <p:spPr>
                      <a:xfrm>
                        <a:off x="2616200" y="2057400"/>
                        <a:ext cx="914400" cy="180975"/>
                      </a:xfrm>
                      <a:prstGeom prst="rect">
                        <a:avLst/>
                      </a:prstGeom>
                      <a:noFill/>
                      <a:ln w="38100">
                        <a:noFill/>
                        <a:miter/>
                      </a:ln>
                    </p:spPr>
                  </p:pic>
                </p:oleObj>
              </mc:Fallback>
            </mc:AlternateContent>
          </a:graphicData>
        </a:graphic>
      </p:graphicFrame>
      <p:sp>
        <p:nvSpPr>
          <p:cNvPr id="38917" name="Rectangle 5"/>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38918" name="Rectangle 7"/>
          <p:cNvSpPr/>
          <p:nvPr/>
        </p:nvSpPr>
        <p:spPr>
          <a:xfrm>
            <a:off x="0" y="274320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38919" name="Rectangle 9"/>
          <p:cNvSpPr/>
          <p:nvPr/>
        </p:nvSpPr>
        <p:spPr>
          <a:xfrm>
            <a:off x="0" y="274320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38920" name="Rectangle 11"/>
          <p:cNvSpPr/>
          <p:nvPr/>
        </p:nvSpPr>
        <p:spPr>
          <a:xfrm>
            <a:off x="0" y="274320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38921" name="Rectangle 13"/>
          <p:cNvSpPr/>
          <p:nvPr/>
        </p:nvSpPr>
        <p:spPr>
          <a:xfrm>
            <a:off x="0" y="274320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graphicFrame>
        <p:nvGraphicFramePr>
          <p:cNvPr id="6147" name="Object 6"/>
          <p:cNvGraphicFramePr>
            <a:graphicFrameLocks noChangeAspect="1"/>
          </p:cNvGraphicFramePr>
          <p:nvPr/>
        </p:nvGraphicFramePr>
        <p:xfrm>
          <a:off x="1447800" y="2057400"/>
          <a:ext cx="2203450" cy="1658938"/>
        </p:xfrm>
        <a:graphic>
          <a:graphicData uri="http://schemas.openxmlformats.org/presentationml/2006/ole">
            <mc:AlternateContent xmlns:mc="http://schemas.openxmlformats.org/markup-compatibility/2006">
              <mc:Choice xmlns:v="urn:schemas-microsoft-com:vml" Requires="v">
                <p:oleObj spid="_x0000_s3100" name="" r:id="rId3" imgW="1268730" imgH="1374140" progId="Word.Picture.8">
                  <p:embed/>
                </p:oleObj>
              </mc:Choice>
              <mc:Fallback>
                <p:oleObj name="" r:id="rId3" imgW="1268730" imgH="1374140" progId="Word.Picture.8">
                  <p:embed/>
                  <p:pic>
                    <p:nvPicPr>
                      <p:cNvPr id="0" name="Picture 3099"/>
                      <p:cNvPicPr/>
                      <p:nvPr/>
                    </p:nvPicPr>
                    <p:blipFill>
                      <a:blip r:embed="rId4"/>
                      <a:stretch>
                        <a:fillRect/>
                      </a:stretch>
                    </p:blipFill>
                    <p:spPr>
                      <a:xfrm>
                        <a:off x="1447800" y="2057400"/>
                        <a:ext cx="2203450" cy="1658938"/>
                      </a:xfrm>
                      <a:prstGeom prst="rect">
                        <a:avLst/>
                      </a:prstGeom>
                      <a:noFill/>
                      <a:ln w="38100">
                        <a:noFill/>
                        <a:miter/>
                      </a:ln>
                    </p:spPr>
                  </p:pic>
                </p:oleObj>
              </mc:Fallback>
            </mc:AlternateContent>
          </a:graphicData>
        </a:graphic>
      </p:graphicFrame>
      <p:graphicFrame>
        <p:nvGraphicFramePr>
          <p:cNvPr id="6148" name="Object 8"/>
          <p:cNvGraphicFramePr>
            <a:graphicFrameLocks noChangeAspect="1"/>
          </p:cNvGraphicFramePr>
          <p:nvPr/>
        </p:nvGraphicFramePr>
        <p:xfrm>
          <a:off x="5292725" y="2060575"/>
          <a:ext cx="1655763" cy="1371600"/>
        </p:xfrm>
        <a:graphic>
          <a:graphicData uri="http://schemas.openxmlformats.org/presentationml/2006/ole">
            <mc:AlternateContent xmlns:mc="http://schemas.openxmlformats.org/markup-compatibility/2006">
              <mc:Choice xmlns:v="urn:schemas-microsoft-com:vml" Requires="v">
                <p:oleObj spid="_x0000_s3098" name="" r:id="rId5" imgW="1270000" imgH="1371600" progId="Word.Picture.8">
                  <p:embed/>
                </p:oleObj>
              </mc:Choice>
              <mc:Fallback>
                <p:oleObj name="" r:id="rId5" imgW="1270000" imgH="1371600" progId="Word.Picture.8">
                  <p:embed/>
                  <p:pic>
                    <p:nvPicPr>
                      <p:cNvPr id="0" name="Picture 3097"/>
                      <p:cNvPicPr/>
                      <p:nvPr/>
                    </p:nvPicPr>
                    <p:blipFill>
                      <a:blip r:embed="rId6"/>
                      <a:stretch>
                        <a:fillRect/>
                      </a:stretch>
                    </p:blipFill>
                    <p:spPr>
                      <a:xfrm>
                        <a:off x="5292725" y="2060575"/>
                        <a:ext cx="1655763" cy="1371600"/>
                      </a:xfrm>
                      <a:prstGeom prst="rect">
                        <a:avLst/>
                      </a:prstGeom>
                      <a:noFill/>
                      <a:ln w="38100">
                        <a:noFill/>
                        <a:miter/>
                      </a:ln>
                    </p:spPr>
                  </p:pic>
                </p:oleObj>
              </mc:Fallback>
            </mc:AlternateContent>
          </a:graphicData>
        </a:graphic>
      </p:graphicFrame>
      <p:graphicFrame>
        <p:nvGraphicFramePr>
          <p:cNvPr id="6149" name="Object 10"/>
          <p:cNvGraphicFramePr>
            <a:graphicFrameLocks noChangeAspect="1"/>
          </p:cNvGraphicFramePr>
          <p:nvPr/>
        </p:nvGraphicFramePr>
        <p:xfrm>
          <a:off x="1619250" y="4292600"/>
          <a:ext cx="2016125" cy="1371600"/>
        </p:xfrm>
        <a:graphic>
          <a:graphicData uri="http://schemas.openxmlformats.org/presentationml/2006/ole">
            <mc:AlternateContent xmlns:mc="http://schemas.openxmlformats.org/markup-compatibility/2006">
              <mc:Choice xmlns:v="urn:schemas-microsoft-com:vml" Requires="v">
                <p:oleObj spid="_x0000_s3099" name="" r:id="rId7" imgW="1268730" imgH="1374140" progId="Word.Picture.8">
                  <p:embed/>
                </p:oleObj>
              </mc:Choice>
              <mc:Fallback>
                <p:oleObj name="" r:id="rId7" imgW="1268730" imgH="1374140" progId="Word.Picture.8">
                  <p:embed/>
                  <p:pic>
                    <p:nvPicPr>
                      <p:cNvPr id="0" name="Picture 3098"/>
                      <p:cNvPicPr/>
                      <p:nvPr/>
                    </p:nvPicPr>
                    <p:blipFill>
                      <a:blip r:embed="rId8"/>
                      <a:stretch>
                        <a:fillRect/>
                      </a:stretch>
                    </p:blipFill>
                    <p:spPr>
                      <a:xfrm>
                        <a:off x="1619250" y="4292600"/>
                        <a:ext cx="2016125" cy="1371600"/>
                      </a:xfrm>
                      <a:prstGeom prst="rect">
                        <a:avLst/>
                      </a:prstGeom>
                      <a:noFill/>
                      <a:ln w="38100">
                        <a:noFill/>
                        <a:miter/>
                      </a:ln>
                    </p:spPr>
                  </p:pic>
                </p:oleObj>
              </mc:Fallback>
            </mc:AlternateContent>
          </a:graphicData>
        </a:graphic>
      </p:graphicFrame>
      <p:graphicFrame>
        <p:nvGraphicFramePr>
          <p:cNvPr id="6150" name="Object 12"/>
          <p:cNvGraphicFramePr>
            <a:graphicFrameLocks noChangeAspect="1"/>
          </p:cNvGraphicFramePr>
          <p:nvPr/>
        </p:nvGraphicFramePr>
        <p:xfrm>
          <a:off x="5364163" y="4221163"/>
          <a:ext cx="1800225" cy="1373187"/>
        </p:xfrm>
        <a:graphic>
          <a:graphicData uri="http://schemas.openxmlformats.org/presentationml/2006/ole">
            <mc:AlternateContent xmlns:mc="http://schemas.openxmlformats.org/markup-compatibility/2006">
              <mc:Choice xmlns:v="urn:schemas-microsoft-com:vml" Requires="v">
                <p:oleObj spid="_x0000_s3101" name="" r:id="rId9" imgW="1270000" imgH="1371600" progId="Word.Picture.8">
                  <p:embed/>
                </p:oleObj>
              </mc:Choice>
              <mc:Fallback>
                <p:oleObj name="" r:id="rId9" imgW="1270000" imgH="1371600" progId="Word.Picture.8">
                  <p:embed/>
                  <p:pic>
                    <p:nvPicPr>
                      <p:cNvPr id="0" name="Picture 3100"/>
                      <p:cNvPicPr/>
                      <p:nvPr/>
                    </p:nvPicPr>
                    <p:blipFill>
                      <a:blip r:embed="rId10"/>
                      <a:stretch>
                        <a:fillRect/>
                      </a:stretch>
                    </p:blipFill>
                    <p:spPr>
                      <a:xfrm>
                        <a:off x="5364163" y="4221163"/>
                        <a:ext cx="1800225" cy="1373187"/>
                      </a:xfrm>
                      <a:prstGeom prst="rect">
                        <a:avLst/>
                      </a:prstGeom>
                      <a:noFill/>
                      <a:ln w="38100">
                        <a:noFill/>
                        <a:miter/>
                      </a:ln>
                    </p:spPr>
                  </p:pic>
                </p:oleObj>
              </mc:Fallback>
            </mc:AlternateContent>
          </a:graphicData>
        </a:graphic>
      </p:graphicFrame>
      <p:sp>
        <p:nvSpPr>
          <p:cNvPr id="38926" name="Номер слайда 13"/>
          <p:cNvSpPr txBox="1">
            <a:spLocks noGrp="1"/>
          </p:cNvSpPr>
          <p:nvPr>
            <p:ph type="sldNum" sz="quarter" idx="11"/>
          </p:nvPr>
        </p:nvSpPr>
        <p:spPr>
          <a:xfrm>
            <a:off x="6588125" y="6400800"/>
            <a:ext cx="2133600" cy="457200"/>
          </a:xfrm>
        </p:spPr>
        <p:txBody>
          <a:bodyPr anchor="b" anchorCtr="0"/>
          <a:p>
            <a:pPr marL="0" indent="0" algn="r" eaLnBrk="1" hangingPunct="1">
              <a:spcBef>
                <a:spcPct val="0"/>
              </a:spcBef>
              <a:buClrTx/>
              <a:buSzTx/>
              <a:buFontTx/>
              <a:buNone/>
            </a:pPr>
            <a:fld id="{9A0DB2DC-4C9A-4742-B13C-FB6460FD3503}" type="slidenum">
              <a:rPr lang="ru-RU" altLang="ru-RU" sz="1200" dirty="0">
                <a:latin typeface="Arial Black" panose="020B0A04020102020204" pitchFamily="34" charset="0"/>
              </a:rPr>
            </a:fld>
            <a:endParaRPr lang="ru-RU" altLang="ru-RU" sz="1200" dirty="0">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2">
                                            <p:txEl>
                                              <p:charRg st="0" end="55"/>
                                            </p:txEl>
                                          </p:spTgt>
                                        </p:tgtEl>
                                        <p:attrNameLst>
                                          <p:attrName>style.visibility</p:attrName>
                                        </p:attrNameLst>
                                      </p:cBhvr>
                                      <p:to>
                                        <p:strVal val="visible"/>
                                      </p:to>
                                    </p:set>
                                    <p:anim calcmode="lin" valueType="num">
                                      <p:cBhvr additive="base">
                                        <p:cTn id="7" dur="500" fill="hold"/>
                                        <p:tgtEl>
                                          <p:spTgt spid="6152">
                                            <p:txEl>
                                              <p:charRg st="0" end="5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52">
                                            <p:txEl>
                                              <p:charRg st="0" end="55"/>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52">
                                            <p:txEl>
                                              <p:charRg st="61" end="116"/>
                                            </p:txEl>
                                          </p:spTgt>
                                        </p:tgtEl>
                                        <p:attrNameLst>
                                          <p:attrName>style.visibility</p:attrName>
                                        </p:attrNameLst>
                                      </p:cBhvr>
                                      <p:to>
                                        <p:strVal val="visible"/>
                                      </p:to>
                                    </p:set>
                                    <p:anim calcmode="lin" valueType="num">
                                      <p:cBhvr additive="base">
                                        <p:cTn id="11" dur="500" fill="hold"/>
                                        <p:tgtEl>
                                          <p:spTgt spid="6152">
                                            <p:txEl>
                                              <p:charRg st="61" end="11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52">
                                            <p:txEl>
                                              <p:charRg st="61" end="116"/>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52">
                                            <p:txEl>
                                              <p:charRg st="123" end="190"/>
                                            </p:txEl>
                                          </p:spTgt>
                                        </p:tgtEl>
                                        <p:attrNameLst>
                                          <p:attrName>style.visibility</p:attrName>
                                        </p:attrNameLst>
                                      </p:cBhvr>
                                      <p:to>
                                        <p:strVal val="visible"/>
                                      </p:to>
                                    </p:set>
                                    <p:anim calcmode="lin" valueType="num">
                                      <p:cBhvr additive="base">
                                        <p:cTn id="15" dur="500" fill="hold"/>
                                        <p:tgtEl>
                                          <p:spTgt spid="6152">
                                            <p:txEl>
                                              <p:charRg st="123" end="19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52">
                                            <p:txEl>
                                              <p:charRg st="123" end="19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box(in)">
                                      <p:cBhvr>
                                        <p:cTn id="21" dur="500"/>
                                        <p:tgtEl>
                                          <p:spTgt spid="614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box(in)">
                                      <p:cBhvr>
                                        <p:cTn id="26" dur="500"/>
                                        <p:tgtEl>
                                          <p:spTgt spid="614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6148"/>
                                        </p:tgtEl>
                                        <p:attrNameLst>
                                          <p:attrName>style.visibility</p:attrName>
                                        </p:attrNameLst>
                                      </p:cBhvr>
                                      <p:to>
                                        <p:strVal val="visible"/>
                                      </p:to>
                                    </p:set>
                                    <p:animEffect transition="in" filter="box(in)">
                                      <p:cBhvr>
                                        <p:cTn id="31" dur="500"/>
                                        <p:tgtEl>
                                          <p:spTgt spid="614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6150"/>
                                        </p:tgtEl>
                                        <p:attrNameLst>
                                          <p:attrName>style.visibility</p:attrName>
                                        </p:attrNameLst>
                                      </p:cBhvr>
                                      <p:to>
                                        <p:strVal val="visible"/>
                                      </p:to>
                                    </p:set>
                                    <p:animEffect transition="in" filter="box(in)">
                                      <p:cBhvr>
                                        <p:cTn id="36"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p:cNvSpPr>
          <p:nvPr>
            <p:ph type="title" idx="4294967295"/>
          </p:nvPr>
        </p:nvSpPr>
        <p:spPr>
          <a:xfrm>
            <a:off x="468313" y="404813"/>
            <a:ext cx="8229600" cy="792162"/>
          </a:xfrm>
        </p:spPr>
        <p:txBody>
          <a:bodyPr vert="horz" wrap="square" lIns="91440" tIns="45720" rIns="91440" bIns="45720" anchor="ctr" anchorCtr="0"/>
          <a:p>
            <a:pPr eaLnBrk="1" hangingPunct="1"/>
            <a:r>
              <a:rPr lang="" altLang="ru-RU" sz="2800" b="1" dirty="0"/>
              <a:t>Аналогты сигналдардың мысалдары</a:t>
            </a:r>
            <a:r>
              <a:rPr lang="ru-RU" altLang="ru-RU" sz="2800" b="1" dirty="0"/>
              <a:t>:</a:t>
            </a:r>
            <a:endParaRPr lang="ru-RU" altLang="ru-RU" sz="2800" b="1" dirty="0">
              <a:solidFill>
                <a:srgbClr val="FF0000"/>
              </a:solidFill>
            </a:endParaRPr>
          </a:p>
        </p:txBody>
      </p:sp>
      <p:graphicFrame>
        <p:nvGraphicFramePr>
          <p:cNvPr id="39939" name="Object 4"/>
          <p:cNvGraphicFramePr>
            <a:graphicFrameLocks noChangeAspect="1"/>
          </p:cNvGraphicFramePr>
          <p:nvPr/>
        </p:nvGraphicFramePr>
        <p:xfrm>
          <a:off x="2616200" y="2057400"/>
          <a:ext cx="914400" cy="180975"/>
        </p:xfrm>
        <a:graphic>
          <a:graphicData uri="http://schemas.openxmlformats.org/presentationml/2006/ole">
            <mc:AlternateContent xmlns:mc="http://schemas.openxmlformats.org/markup-compatibility/2006">
              <mc:Choice xmlns:v="urn:schemas-microsoft-com:vml" Requires="v">
                <p:oleObj spid="_x0000_s3102" name="" r:id="rId1" imgW="438150" imgH="657860" progId="Equation.DSMT4">
                  <p:embed/>
                </p:oleObj>
              </mc:Choice>
              <mc:Fallback>
                <p:oleObj name="" r:id="rId1" imgW="438150" imgH="657860" progId="Equation.DSMT4">
                  <p:embed/>
                  <p:pic>
                    <p:nvPicPr>
                      <p:cNvPr id="0" name="Picture 3101"/>
                      <p:cNvPicPr/>
                      <p:nvPr/>
                    </p:nvPicPr>
                    <p:blipFill>
                      <a:blip r:embed="rId2"/>
                      <a:stretch>
                        <a:fillRect/>
                      </a:stretch>
                    </p:blipFill>
                    <p:spPr>
                      <a:xfrm>
                        <a:off x="2616200" y="2057400"/>
                        <a:ext cx="914400" cy="180975"/>
                      </a:xfrm>
                      <a:prstGeom prst="rect">
                        <a:avLst/>
                      </a:prstGeom>
                      <a:noFill/>
                      <a:ln w="38100">
                        <a:noFill/>
                        <a:miter/>
                      </a:ln>
                    </p:spPr>
                  </p:pic>
                </p:oleObj>
              </mc:Fallback>
            </mc:AlternateContent>
          </a:graphicData>
        </a:graphic>
      </p:graphicFrame>
      <p:sp>
        <p:nvSpPr>
          <p:cNvPr id="39940" name="Rectangle 5"/>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39941" name="Rectangle 7"/>
          <p:cNvSpPr/>
          <p:nvPr/>
        </p:nvSpPr>
        <p:spPr>
          <a:xfrm>
            <a:off x="0" y="274320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39942" name="Rectangle 9"/>
          <p:cNvSpPr/>
          <p:nvPr/>
        </p:nvSpPr>
        <p:spPr>
          <a:xfrm>
            <a:off x="0" y="274320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39943" name="Rectangle 11"/>
          <p:cNvSpPr/>
          <p:nvPr/>
        </p:nvSpPr>
        <p:spPr>
          <a:xfrm>
            <a:off x="0" y="2525713"/>
            <a:ext cx="184150" cy="366712"/>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39944" name="Rectangle 13"/>
          <p:cNvSpPr/>
          <p:nvPr/>
        </p:nvSpPr>
        <p:spPr>
          <a:xfrm>
            <a:off x="0" y="2525713"/>
            <a:ext cx="184150" cy="366712"/>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39945" name="Номер слайда 13"/>
          <p:cNvSpPr txBox="1">
            <a:spLocks noGrp="1"/>
          </p:cNvSpPr>
          <p:nvPr/>
        </p:nvSpPr>
        <p:spPr>
          <a:xfrm>
            <a:off x="6553200" y="6248400"/>
            <a:ext cx="2133600" cy="457200"/>
          </a:xfrm>
          <a:prstGeom prst="rect">
            <a:avLst/>
          </a:prstGeom>
          <a:noFill/>
          <a:ln w="9525">
            <a:noFill/>
          </a:ln>
        </p:spPr>
        <p:txBody>
          <a:bodyPr anchor="b" anchorCtr="0"/>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algn="r" eaLnBrk="1" hangingPunct="1">
              <a:spcBef>
                <a:spcPct val="0"/>
              </a:spcBef>
              <a:buClrTx/>
              <a:buSzTx/>
              <a:buFontTx/>
              <a:buNone/>
            </a:pPr>
            <a:fld id="{9A0DB2DC-4C9A-4742-B13C-FB6460FD3503}" type="slidenum">
              <a:rPr lang="ru-RU" altLang="ru-RU" sz="1200" dirty="0">
                <a:latin typeface="Arial Black" panose="020B0A04020102020204" pitchFamily="34" charset="0"/>
              </a:rPr>
            </a:fld>
            <a:endParaRPr lang="ru-RU" altLang="ru-RU" sz="1200" dirty="0">
              <a:latin typeface="Arial Black" panose="020B0A04020102020204" pitchFamily="34" charset="0"/>
            </a:endParaRPr>
          </a:p>
        </p:txBody>
      </p:sp>
      <p:graphicFrame>
        <p:nvGraphicFramePr>
          <p:cNvPr id="7171" name="Object 16"/>
          <p:cNvGraphicFramePr>
            <a:graphicFrameLocks noChangeAspect="1"/>
          </p:cNvGraphicFramePr>
          <p:nvPr/>
        </p:nvGraphicFramePr>
        <p:xfrm>
          <a:off x="611188" y="1341438"/>
          <a:ext cx="3724275" cy="1504950"/>
        </p:xfrm>
        <a:graphic>
          <a:graphicData uri="http://schemas.openxmlformats.org/presentationml/2006/ole">
            <mc:AlternateContent xmlns:mc="http://schemas.openxmlformats.org/markup-compatibility/2006">
              <mc:Choice xmlns:v="urn:schemas-microsoft-com:vml" Requires="v">
                <p:oleObj spid="_x0000_s3086" name="" r:id="rId3" imgW="8458200" imgH="1504950" progId="Mathcad">
                  <p:embed/>
                </p:oleObj>
              </mc:Choice>
              <mc:Fallback>
                <p:oleObj name="" r:id="rId3" imgW="8458200" imgH="1504950" progId="Mathcad">
                  <p:embed/>
                  <p:pic>
                    <p:nvPicPr>
                      <p:cNvPr id="0" name="Picture 3085"/>
                      <p:cNvPicPr/>
                      <p:nvPr/>
                    </p:nvPicPr>
                    <p:blipFill>
                      <a:blip r:embed="rId4"/>
                      <a:stretch>
                        <a:fillRect/>
                      </a:stretch>
                    </p:blipFill>
                    <p:spPr>
                      <a:xfrm>
                        <a:off x="611188" y="1341438"/>
                        <a:ext cx="3724275" cy="1504950"/>
                      </a:xfrm>
                      <a:prstGeom prst="rect">
                        <a:avLst/>
                      </a:prstGeom>
                      <a:noFill/>
                      <a:ln w="38100">
                        <a:noFill/>
                        <a:miter/>
                      </a:ln>
                    </p:spPr>
                  </p:pic>
                </p:oleObj>
              </mc:Fallback>
            </mc:AlternateContent>
          </a:graphicData>
        </a:graphic>
      </p:graphicFrame>
      <p:graphicFrame>
        <p:nvGraphicFramePr>
          <p:cNvPr id="7172" name="Object 17"/>
          <p:cNvGraphicFramePr>
            <a:graphicFrameLocks noChangeAspect="1"/>
          </p:cNvGraphicFramePr>
          <p:nvPr/>
        </p:nvGraphicFramePr>
        <p:xfrm>
          <a:off x="250825" y="2924175"/>
          <a:ext cx="4210050" cy="1647825"/>
        </p:xfrm>
        <a:graphic>
          <a:graphicData uri="http://schemas.openxmlformats.org/presentationml/2006/ole">
            <mc:AlternateContent xmlns:mc="http://schemas.openxmlformats.org/markup-compatibility/2006">
              <mc:Choice xmlns:v="urn:schemas-microsoft-com:vml" Requires="v">
                <p:oleObj spid="_x0000_s3087" name="" r:id="rId5" imgW="4210050" imgH="1647825" progId="Mathcad">
                  <p:embed/>
                </p:oleObj>
              </mc:Choice>
              <mc:Fallback>
                <p:oleObj name="" r:id="rId5" imgW="4210050" imgH="1647825" progId="Mathcad">
                  <p:embed/>
                  <p:pic>
                    <p:nvPicPr>
                      <p:cNvPr id="0" name="Picture 3086"/>
                      <p:cNvPicPr/>
                      <p:nvPr/>
                    </p:nvPicPr>
                    <p:blipFill>
                      <a:blip r:embed="rId6"/>
                      <a:stretch>
                        <a:fillRect/>
                      </a:stretch>
                    </p:blipFill>
                    <p:spPr>
                      <a:xfrm>
                        <a:off x="250825" y="2924175"/>
                        <a:ext cx="4210050" cy="1647825"/>
                      </a:xfrm>
                      <a:prstGeom prst="rect">
                        <a:avLst/>
                      </a:prstGeom>
                      <a:noFill/>
                      <a:ln w="38100">
                        <a:noFill/>
                        <a:miter/>
                      </a:ln>
                    </p:spPr>
                  </p:pic>
                </p:oleObj>
              </mc:Fallback>
            </mc:AlternateContent>
          </a:graphicData>
        </a:graphic>
      </p:graphicFrame>
      <p:graphicFrame>
        <p:nvGraphicFramePr>
          <p:cNvPr id="7173" name="Object 18"/>
          <p:cNvGraphicFramePr>
            <a:graphicFrameLocks noChangeAspect="1"/>
          </p:cNvGraphicFramePr>
          <p:nvPr/>
        </p:nvGraphicFramePr>
        <p:xfrm>
          <a:off x="5364163" y="1700213"/>
          <a:ext cx="2379662" cy="549275"/>
        </p:xfrm>
        <a:graphic>
          <a:graphicData uri="http://schemas.openxmlformats.org/presentationml/2006/ole">
            <mc:AlternateContent xmlns:mc="http://schemas.openxmlformats.org/markup-compatibility/2006">
              <mc:Choice xmlns:v="urn:schemas-microsoft-com:vml" Requires="v">
                <p:oleObj spid="_x0000_s3085" name="" r:id="rId7" imgW="990600" imgH="228600" progId="Equation.DSMT4">
                  <p:embed/>
                </p:oleObj>
              </mc:Choice>
              <mc:Fallback>
                <p:oleObj name="" r:id="rId7" imgW="990600" imgH="228600" progId="Equation.DSMT4">
                  <p:embed/>
                  <p:pic>
                    <p:nvPicPr>
                      <p:cNvPr id="0" name="Picture 3084"/>
                      <p:cNvPicPr/>
                      <p:nvPr/>
                    </p:nvPicPr>
                    <p:blipFill>
                      <a:blip r:embed="rId8"/>
                      <a:stretch>
                        <a:fillRect/>
                      </a:stretch>
                    </p:blipFill>
                    <p:spPr>
                      <a:xfrm>
                        <a:off x="5364163" y="1700213"/>
                        <a:ext cx="2379662" cy="549275"/>
                      </a:xfrm>
                      <a:prstGeom prst="rect">
                        <a:avLst/>
                      </a:prstGeom>
                      <a:noFill/>
                      <a:ln w="38100">
                        <a:noFill/>
                        <a:miter/>
                      </a:ln>
                    </p:spPr>
                  </p:pic>
                </p:oleObj>
              </mc:Fallback>
            </mc:AlternateContent>
          </a:graphicData>
        </a:graphic>
      </p:graphicFrame>
      <p:sp>
        <p:nvSpPr>
          <p:cNvPr id="7184" name="Text Box 19"/>
          <p:cNvSpPr txBox="1"/>
          <p:nvPr/>
        </p:nvSpPr>
        <p:spPr>
          <a:xfrm>
            <a:off x="4643438" y="1196975"/>
            <a:ext cx="3960812" cy="460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SzTx/>
              <a:buFontTx/>
              <a:buNone/>
            </a:pPr>
            <a:r>
              <a:rPr lang="ru-RU" altLang="ru-RU" sz="2400" dirty="0"/>
              <a:t>Гармон</a:t>
            </a:r>
            <a:r>
              <a:rPr lang="" altLang="ru-RU" sz="2400" dirty="0"/>
              <a:t>икалық тербеліс</a:t>
            </a:r>
            <a:endParaRPr lang="" altLang="ru-RU" sz="2400" dirty="0"/>
          </a:p>
        </p:txBody>
      </p:sp>
      <p:sp>
        <p:nvSpPr>
          <p:cNvPr id="7185" name="Text Box 20"/>
          <p:cNvSpPr txBox="1"/>
          <p:nvPr/>
        </p:nvSpPr>
        <p:spPr>
          <a:xfrm>
            <a:off x="5005388" y="3068638"/>
            <a:ext cx="3743325" cy="8299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SzTx/>
              <a:buFontTx/>
              <a:buNone/>
            </a:pPr>
            <a:r>
              <a:rPr lang="ru-RU" altLang="ru-RU" sz="2400" dirty="0"/>
              <a:t>Видеоимпульс </a:t>
            </a:r>
            <a:r>
              <a:rPr lang="ru-RU" altLang="ru-RU" sz="2000" dirty="0"/>
              <a:t>(</a:t>
            </a:r>
            <a:r>
              <a:rPr lang="" altLang="ru-RU" sz="2000" dirty="0"/>
              <a:t>таңбасын өзгертпейді</a:t>
            </a:r>
            <a:r>
              <a:rPr lang="ru-RU" altLang="ru-RU" sz="2400" dirty="0"/>
              <a:t>) </a:t>
            </a:r>
            <a:endParaRPr lang="ru-RU" altLang="ru-RU" sz="2400" dirty="0"/>
          </a:p>
        </p:txBody>
      </p:sp>
      <p:graphicFrame>
        <p:nvGraphicFramePr>
          <p:cNvPr id="7174" name="Object 21"/>
          <p:cNvGraphicFramePr>
            <a:graphicFrameLocks noChangeAspect="1"/>
          </p:cNvGraphicFramePr>
          <p:nvPr/>
        </p:nvGraphicFramePr>
        <p:xfrm>
          <a:off x="323850" y="4941888"/>
          <a:ext cx="4210050" cy="1647825"/>
        </p:xfrm>
        <a:graphic>
          <a:graphicData uri="http://schemas.openxmlformats.org/presentationml/2006/ole">
            <mc:AlternateContent xmlns:mc="http://schemas.openxmlformats.org/markup-compatibility/2006">
              <mc:Choice xmlns:v="urn:schemas-microsoft-com:vml" Requires="v">
                <p:oleObj spid="_x0000_s3089" name="" r:id="rId9" imgW="4210050" imgH="1647825" progId="Mathcad">
                  <p:embed/>
                </p:oleObj>
              </mc:Choice>
              <mc:Fallback>
                <p:oleObj name="" r:id="rId9" imgW="4210050" imgH="1647825" progId="Mathcad">
                  <p:embed/>
                  <p:pic>
                    <p:nvPicPr>
                      <p:cNvPr id="0" name="Picture 3088"/>
                      <p:cNvPicPr/>
                      <p:nvPr/>
                    </p:nvPicPr>
                    <p:blipFill>
                      <a:blip r:embed="rId10"/>
                      <a:stretch>
                        <a:fillRect/>
                      </a:stretch>
                    </p:blipFill>
                    <p:spPr>
                      <a:xfrm>
                        <a:off x="323850" y="4941888"/>
                        <a:ext cx="4210050" cy="1647825"/>
                      </a:xfrm>
                      <a:prstGeom prst="rect">
                        <a:avLst/>
                      </a:prstGeom>
                      <a:noFill/>
                      <a:ln w="38100">
                        <a:noFill/>
                        <a:miter/>
                      </a:ln>
                    </p:spPr>
                  </p:pic>
                </p:oleObj>
              </mc:Fallback>
            </mc:AlternateContent>
          </a:graphicData>
        </a:graphic>
      </p:graphicFrame>
      <p:sp>
        <p:nvSpPr>
          <p:cNvPr id="7186" name="Text Box 23"/>
          <p:cNvSpPr txBox="1"/>
          <p:nvPr/>
        </p:nvSpPr>
        <p:spPr>
          <a:xfrm>
            <a:off x="5003800" y="5059363"/>
            <a:ext cx="3671888" cy="89154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SzTx/>
              <a:buFontTx/>
              <a:buNone/>
            </a:pPr>
            <a:r>
              <a:rPr lang="ru-RU" altLang="ru-RU" sz="2400" dirty="0"/>
              <a:t>Радиоимпульс </a:t>
            </a:r>
            <a:r>
              <a:rPr lang="ru-RU" altLang="ru-RU" sz="2000" dirty="0"/>
              <a:t>(</a:t>
            </a:r>
            <a:r>
              <a:rPr lang="" altLang="ru-RU" sz="2000" dirty="0"/>
              <a:t>таңбасын көп рет өзгертеді</a:t>
            </a:r>
            <a:r>
              <a:rPr lang="ru-RU" altLang="ru-RU" sz="2000" dirty="0"/>
              <a:t>)</a:t>
            </a:r>
            <a:r>
              <a:rPr lang="ru-RU" altLang="ru-RU" sz="2800" dirty="0"/>
              <a:t> </a:t>
            </a:r>
            <a:endParaRPr lang="ru-RU" altLang="ru-RU" sz="2800" dirty="0"/>
          </a:p>
        </p:txBody>
      </p:sp>
      <p:graphicFrame>
        <p:nvGraphicFramePr>
          <p:cNvPr id="2" name="Object 17"/>
          <p:cNvGraphicFramePr>
            <a:graphicFrameLocks noChangeAspect="1"/>
          </p:cNvGraphicFramePr>
          <p:nvPr/>
        </p:nvGraphicFramePr>
        <p:xfrm>
          <a:off x="5435600" y="2349500"/>
          <a:ext cx="396875" cy="365125"/>
        </p:xfrm>
        <a:graphic>
          <a:graphicData uri="http://schemas.openxmlformats.org/presentationml/2006/ole">
            <mc:AlternateContent xmlns:mc="http://schemas.openxmlformats.org/markup-compatibility/2006">
              <mc:Choice xmlns:v="urn:schemas-microsoft-com:vml" Requires="v">
                <p:oleObj spid="_x0000_s3088" name="" r:id="rId11" imgW="165100" imgH="152400" progId="Equation.DSMT4">
                  <p:embed/>
                </p:oleObj>
              </mc:Choice>
              <mc:Fallback>
                <p:oleObj name="" r:id="rId11" imgW="165100" imgH="152400" progId="Equation.DSMT4">
                  <p:embed/>
                  <p:pic>
                    <p:nvPicPr>
                      <p:cNvPr id="0" name="Picture 3087"/>
                      <p:cNvPicPr/>
                      <p:nvPr/>
                    </p:nvPicPr>
                    <p:blipFill>
                      <a:blip r:embed="rId12"/>
                      <a:stretch>
                        <a:fillRect/>
                      </a:stretch>
                    </p:blipFill>
                    <p:spPr>
                      <a:xfrm>
                        <a:off x="5435600" y="2349500"/>
                        <a:ext cx="396875" cy="365125"/>
                      </a:xfrm>
                      <a:prstGeom prst="rect">
                        <a:avLst/>
                      </a:prstGeom>
                      <a:noFill/>
                      <a:ln w="38100">
                        <a:noFill/>
                        <a:miter/>
                      </a:ln>
                    </p:spPr>
                  </p:pic>
                </p:oleObj>
              </mc:Fallback>
            </mc:AlternateContent>
          </a:graphicData>
        </a:graphic>
      </p:graphicFrame>
      <p:sp>
        <p:nvSpPr>
          <p:cNvPr id="7187" name="Text Box 19"/>
          <p:cNvSpPr txBox="1"/>
          <p:nvPr/>
        </p:nvSpPr>
        <p:spPr>
          <a:xfrm>
            <a:off x="5795963" y="2276475"/>
            <a:ext cx="151288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SzTx/>
              <a:buFontTx/>
              <a:buNone/>
            </a:pPr>
            <a:r>
              <a:rPr lang="ru-RU" altLang="ru-RU" sz="2400" dirty="0">
                <a:solidFill>
                  <a:srgbClr val="FF0000"/>
                </a:solidFill>
              </a:rPr>
              <a:t>- </a:t>
            </a:r>
            <a:r>
              <a:rPr lang="ru-RU" altLang="ru-RU" sz="2400" dirty="0"/>
              <a:t>ом</a:t>
            </a:r>
            <a:r>
              <a:rPr lang="en-US" altLang="ru-RU" sz="2400" dirty="0">
                <a:solidFill>
                  <a:srgbClr val="FF0000"/>
                </a:solidFill>
                <a:cs typeface="Arial" panose="020B0604020202020204" pitchFamily="34" charset="0"/>
              </a:rPr>
              <a:t>é</a:t>
            </a:r>
            <a:r>
              <a:rPr lang="ru-RU" altLang="ru-RU" sz="2400" dirty="0"/>
              <a:t>га</a:t>
            </a:r>
            <a:endParaRPr lang="ru-RU" alt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0-#ppt_w/2"/>
                                          </p:val>
                                        </p:tav>
                                        <p:tav tm="100000">
                                          <p:val>
                                            <p:strVal val="#ppt_x"/>
                                          </p:val>
                                        </p:tav>
                                      </p:tavLst>
                                    </p:anim>
                                    <p:anim calcmode="lin" valueType="num">
                                      <p:cBhvr additive="base">
                                        <p:cTn id="8"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84"/>
                                        </p:tgtEl>
                                        <p:attrNameLst>
                                          <p:attrName>style.visibility</p:attrName>
                                        </p:attrNameLst>
                                      </p:cBhvr>
                                      <p:to>
                                        <p:strVal val="visible"/>
                                      </p:to>
                                    </p:set>
                                    <p:anim calcmode="lin" valueType="num">
                                      <p:cBhvr additive="base">
                                        <p:cTn id="13" dur="500" fill="hold"/>
                                        <p:tgtEl>
                                          <p:spTgt spid="7184"/>
                                        </p:tgtEl>
                                        <p:attrNameLst>
                                          <p:attrName>ppt_x</p:attrName>
                                        </p:attrNameLst>
                                      </p:cBhvr>
                                      <p:tavLst>
                                        <p:tav tm="0">
                                          <p:val>
                                            <p:strVal val="1+#ppt_w/2"/>
                                          </p:val>
                                        </p:tav>
                                        <p:tav tm="100000">
                                          <p:val>
                                            <p:strVal val="#ppt_x"/>
                                          </p:val>
                                        </p:tav>
                                      </p:tavLst>
                                    </p:anim>
                                    <p:anim calcmode="lin" valueType="num">
                                      <p:cBhvr additive="base">
                                        <p:cTn id="14" dur="500" fill="hold"/>
                                        <p:tgtEl>
                                          <p:spTgt spid="718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additive="base">
                                        <p:cTn id="19" dur="500" fill="hold"/>
                                        <p:tgtEl>
                                          <p:spTgt spid="7173"/>
                                        </p:tgtEl>
                                        <p:attrNameLst>
                                          <p:attrName>ppt_x</p:attrName>
                                        </p:attrNameLst>
                                      </p:cBhvr>
                                      <p:tavLst>
                                        <p:tav tm="0">
                                          <p:val>
                                            <p:strVal val="1+#ppt_w/2"/>
                                          </p:val>
                                        </p:tav>
                                        <p:tav tm="100000">
                                          <p:val>
                                            <p:strVal val="#ppt_x"/>
                                          </p:val>
                                        </p:tav>
                                      </p:tavLst>
                                    </p:anim>
                                    <p:anim calcmode="lin" valueType="num">
                                      <p:cBhvr additive="base">
                                        <p:cTn id="20"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7172"/>
                                        </p:tgtEl>
                                        <p:attrNameLst>
                                          <p:attrName>style.visibility</p:attrName>
                                        </p:attrNameLst>
                                      </p:cBhvr>
                                      <p:to>
                                        <p:strVal val="visible"/>
                                      </p:to>
                                    </p:set>
                                    <p:anim calcmode="lin" valueType="num">
                                      <p:cBhvr additive="base">
                                        <p:cTn id="35" dur="500" fill="hold"/>
                                        <p:tgtEl>
                                          <p:spTgt spid="7172"/>
                                        </p:tgtEl>
                                        <p:attrNameLst>
                                          <p:attrName>ppt_x</p:attrName>
                                        </p:attrNameLst>
                                      </p:cBhvr>
                                      <p:tavLst>
                                        <p:tav tm="0">
                                          <p:val>
                                            <p:strVal val="0-#ppt_w/2"/>
                                          </p:val>
                                        </p:tav>
                                        <p:tav tm="100000">
                                          <p:val>
                                            <p:strVal val="#ppt_x"/>
                                          </p:val>
                                        </p:tav>
                                      </p:tavLst>
                                    </p:anim>
                                    <p:anim calcmode="lin" valueType="num">
                                      <p:cBhvr additive="base">
                                        <p:cTn id="36"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7185"/>
                                        </p:tgtEl>
                                        <p:attrNameLst>
                                          <p:attrName>style.visibility</p:attrName>
                                        </p:attrNameLst>
                                      </p:cBhvr>
                                      <p:to>
                                        <p:strVal val="visible"/>
                                      </p:to>
                                    </p:set>
                                    <p:anim calcmode="lin" valueType="num">
                                      <p:cBhvr additive="base">
                                        <p:cTn id="41" dur="500" fill="hold"/>
                                        <p:tgtEl>
                                          <p:spTgt spid="7185"/>
                                        </p:tgtEl>
                                        <p:attrNameLst>
                                          <p:attrName>ppt_x</p:attrName>
                                        </p:attrNameLst>
                                      </p:cBhvr>
                                      <p:tavLst>
                                        <p:tav tm="0">
                                          <p:val>
                                            <p:strVal val="1+#ppt_w/2"/>
                                          </p:val>
                                        </p:tav>
                                        <p:tav tm="100000">
                                          <p:val>
                                            <p:strVal val="#ppt_x"/>
                                          </p:val>
                                        </p:tav>
                                      </p:tavLst>
                                    </p:anim>
                                    <p:anim calcmode="lin" valueType="num">
                                      <p:cBhvr additive="base">
                                        <p:cTn id="42" dur="500" fill="hold"/>
                                        <p:tgtEl>
                                          <p:spTgt spid="718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7174"/>
                                        </p:tgtEl>
                                        <p:attrNameLst>
                                          <p:attrName>style.visibility</p:attrName>
                                        </p:attrNameLst>
                                      </p:cBhvr>
                                      <p:to>
                                        <p:strVal val="visible"/>
                                      </p:to>
                                    </p:set>
                                    <p:anim calcmode="lin" valueType="num">
                                      <p:cBhvr additive="base">
                                        <p:cTn id="47" dur="500" fill="hold"/>
                                        <p:tgtEl>
                                          <p:spTgt spid="7174"/>
                                        </p:tgtEl>
                                        <p:attrNameLst>
                                          <p:attrName>ppt_x</p:attrName>
                                        </p:attrNameLst>
                                      </p:cBhvr>
                                      <p:tavLst>
                                        <p:tav tm="0">
                                          <p:val>
                                            <p:strVal val="0-#ppt_w/2"/>
                                          </p:val>
                                        </p:tav>
                                        <p:tav tm="100000">
                                          <p:val>
                                            <p:strVal val="#ppt_x"/>
                                          </p:val>
                                        </p:tav>
                                      </p:tavLst>
                                    </p:anim>
                                    <p:anim calcmode="lin" valueType="num">
                                      <p:cBhvr additive="base">
                                        <p:cTn id="48"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7186"/>
                                        </p:tgtEl>
                                        <p:attrNameLst>
                                          <p:attrName>style.visibility</p:attrName>
                                        </p:attrNameLst>
                                      </p:cBhvr>
                                      <p:to>
                                        <p:strVal val="visible"/>
                                      </p:to>
                                    </p:set>
                                    <p:anim calcmode="lin" valueType="num">
                                      <p:cBhvr additive="base">
                                        <p:cTn id="53" dur="500" fill="hold"/>
                                        <p:tgtEl>
                                          <p:spTgt spid="7186"/>
                                        </p:tgtEl>
                                        <p:attrNameLst>
                                          <p:attrName>ppt_x</p:attrName>
                                        </p:attrNameLst>
                                      </p:cBhvr>
                                      <p:tavLst>
                                        <p:tav tm="0">
                                          <p:val>
                                            <p:strVal val="1+#ppt_w/2"/>
                                          </p:val>
                                        </p:tav>
                                        <p:tav tm="100000">
                                          <p:val>
                                            <p:strVal val="#ppt_x"/>
                                          </p:val>
                                        </p:tav>
                                      </p:tavLst>
                                    </p:anim>
                                    <p:anim calcmode="lin" valueType="num">
                                      <p:cBhvr additive="base">
                                        <p:cTn id="54" dur="500" fill="hold"/>
                                        <p:tgtEl>
                                          <p:spTgt spid="71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p:bldP spid="7185" grpId="0"/>
      <p:bldP spid="7186" grpId="0"/>
      <p:bldP spid="71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p:cNvSpPr>
          <p:nvPr>
            <p:ph type="title" idx="4294967295"/>
          </p:nvPr>
        </p:nvSpPr>
        <p:spPr>
          <a:xfrm>
            <a:off x="468313" y="404813"/>
            <a:ext cx="8229600" cy="792162"/>
          </a:xfrm>
        </p:spPr>
        <p:txBody>
          <a:bodyPr vert="horz" wrap="square" lIns="91440" tIns="45720" rIns="91440" bIns="45720" anchor="ctr" anchorCtr="0"/>
          <a:p>
            <a:pPr eaLnBrk="1" hangingPunct="1"/>
            <a:r>
              <a:rPr lang="" altLang="ru-RU" sz="2800" b="1" dirty="0"/>
              <a:t>Сигнал мысалдары</a:t>
            </a:r>
            <a:r>
              <a:rPr lang="ru-RU" altLang="ru-RU" sz="2800" b="1" dirty="0"/>
              <a:t>:</a:t>
            </a:r>
            <a:endParaRPr lang="ru-RU" altLang="ru-RU" sz="2800" b="1" dirty="0">
              <a:solidFill>
                <a:srgbClr val="FF0000"/>
              </a:solidFill>
            </a:endParaRPr>
          </a:p>
        </p:txBody>
      </p:sp>
      <p:sp>
        <p:nvSpPr>
          <p:cNvPr id="40963" name="Rectangle 5"/>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40964" name="Rectangle 7"/>
          <p:cNvSpPr/>
          <p:nvPr/>
        </p:nvSpPr>
        <p:spPr>
          <a:xfrm>
            <a:off x="0" y="274320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40965" name="Rectangle 9"/>
          <p:cNvSpPr/>
          <p:nvPr/>
        </p:nvSpPr>
        <p:spPr>
          <a:xfrm>
            <a:off x="0" y="274320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40966" name="Rectangle 11"/>
          <p:cNvSpPr/>
          <p:nvPr/>
        </p:nvSpPr>
        <p:spPr>
          <a:xfrm>
            <a:off x="0" y="274320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40967" name="Rectangle 13"/>
          <p:cNvSpPr/>
          <p:nvPr/>
        </p:nvSpPr>
        <p:spPr>
          <a:xfrm>
            <a:off x="0" y="274320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SzTx/>
              <a:buFontTx/>
              <a:buNone/>
            </a:pPr>
            <a:endParaRPr lang="ru-RU" altLang="ru-RU" sz="1800" dirty="0"/>
          </a:p>
        </p:txBody>
      </p:sp>
      <p:sp>
        <p:nvSpPr>
          <p:cNvPr id="40968" name="Номер слайда 13"/>
          <p:cNvSpPr txBox="1">
            <a:spLocks noGrp="1"/>
          </p:cNvSpPr>
          <p:nvPr/>
        </p:nvSpPr>
        <p:spPr>
          <a:xfrm>
            <a:off x="6553200" y="6248400"/>
            <a:ext cx="2133600" cy="457200"/>
          </a:xfrm>
          <a:prstGeom prst="rect">
            <a:avLst/>
          </a:prstGeom>
          <a:noFill/>
          <a:ln w="9525">
            <a:noFill/>
          </a:ln>
        </p:spPr>
        <p:txBody>
          <a:bodyPr anchor="b" anchorCtr="0"/>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algn="r" eaLnBrk="1" hangingPunct="1">
              <a:spcBef>
                <a:spcPct val="0"/>
              </a:spcBef>
              <a:buClrTx/>
              <a:buSzTx/>
              <a:buFontTx/>
              <a:buNone/>
            </a:pPr>
            <a:fld id="{9A0DB2DC-4C9A-4742-B13C-FB6460FD3503}" type="slidenum">
              <a:rPr lang="ru-RU" altLang="ru-RU" sz="1200" dirty="0">
                <a:latin typeface="Arial Black" panose="020B0A04020102020204" pitchFamily="34" charset="0"/>
              </a:rPr>
            </a:fld>
            <a:endParaRPr lang="ru-RU" altLang="ru-RU" sz="1200" dirty="0">
              <a:latin typeface="Arial Black" panose="020B0A04020102020204" pitchFamily="34" charset="0"/>
            </a:endParaRPr>
          </a:p>
        </p:txBody>
      </p:sp>
      <p:graphicFrame>
        <p:nvGraphicFramePr>
          <p:cNvPr id="8194" name="Object 17"/>
          <p:cNvGraphicFramePr>
            <a:graphicFrameLocks noChangeAspect="1"/>
          </p:cNvGraphicFramePr>
          <p:nvPr/>
        </p:nvGraphicFramePr>
        <p:xfrm>
          <a:off x="539750" y="1341438"/>
          <a:ext cx="4410075" cy="1647825"/>
        </p:xfrm>
        <a:graphic>
          <a:graphicData uri="http://schemas.openxmlformats.org/presentationml/2006/ole">
            <mc:AlternateContent xmlns:mc="http://schemas.openxmlformats.org/markup-compatibility/2006">
              <mc:Choice xmlns:v="urn:schemas-microsoft-com:vml" Requires="v">
                <p:oleObj spid="_x0000_s3093" name="" r:id="rId1" imgW="4410075" imgH="1647825" progId="Mathcad">
                  <p:embed/>
                </p:oleObj>
              </mc:Choice>
              <mc:Fallback>
                <p:oleObj name="" r:id="rId1" imgW="4410075" imgH="1647825" progId="Mathcad">
                  <p:embed/>
                  <p:pic>
                    <p:nvPicPr>
                      <p:cNvPr id="0" name="Picture 3092"/>
                      <p:cNvPicPr/>
                      <p:nvPr/>
                    </p:nvPicPr>
                    <p:blipFill>
                      <a:blip r:embed="rId2"/>
                      <a:stretch>
                        <a:fillRect/>
                      </a:stretch>
                    </p:blipFill>
                    <p:spPr>
                      <a:xfrm>
                        <a:off x="539750" y="1341438"/>
                        <a:ext cx="4410075" cy="1647825"/>
                      </a:xfrm>
                      <a:prstGeom prst="rect">
                        <a:avLst/>
                      </a:prstGeom>
                      <a:noFill/>
                      <a:ln w="38100">
                        <a:noFill/>
                        <a:miter/>
                      </a:ln>
                    </p:spPr>
                  </p:pic>
                </p:oleObj>
              </mc:Fallback>
            </mc:AlternateContent>
          </a:graphicData>
        </a:graphic>
      </p:graphicFrame>
      <p:sp>
        <p:nvSpPr>
          <p:cNvPr id="8206" name="Text Box 18"/>
          <p:cNvSpPr txBox="1"/>
          <p:nvPr/>
        </p:nvSpPr>
        <p:spPr>
          <a:xfrm>
            <a:off x="5076825" y="1125538"/>
            <a:ext cx="3382963" cy="8299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SzTx/>
              <a:buFontTx/>
              <a:buNone/>
            </a:pPr>
            <a:r>
              <a:rPr lang="" altLang="ru-RU" sz="2400" dirty="0"/>
              <a:t>Экспоненциалды</a:t>
            </a:r>
            <a:r>
              <a:rPr lang="ru-RU" altLang="ru-RU" sz="2400" dirty="0"/>
              <a:t> видеоимпульс </a:t>
            </a:r>
            <a:endParaRPr lang="ru-RU" altLang="ru-RU" sz="2400" dirty="0"/>
          </a:p>
        </p:txBody>
      </p:sp>
      <p:graphicFrame>
        <p:nvGraphicFramePr>
          <p:cNvPr id="8195" name="Object 19"/>
          <p:cNvGraphicFramePr>
            <a:graphicFrameLocks noChangeAspect="1"/>
          </p:cNvGraphicFramePr>
          <p:nvPr/>
        </p:nvGraphicFramePr>
        <p:xfrm>
          <a:off x="5058886" y="2022475"/>
          <a:ext cx="3704590" cy="920750"/>
        </p:xfrm>
        <a:graphic>
          <a:graphicData uri="http://schemas.openxmlformats.org/presentationml/2006/ole">
            <mc:AlternateContent xmlns:mc="http://schemas.openxmlformats.org/markup-compatibility/2006">
              <mc:Choice xmlns:v="urn:schemas-microsoft-com:vml" Requires="v">
                <p:oleObj spid="_x0000_s3092" name="" r:id="rId3" imgW="2400300" imgH="596900" progId="Equation.DSMT4">
                  <p:embed/>
                </p:oleObj>
              </mc:Choice>
              <mc:Fallback>
                <p:oleObj name="" r:id="rId3" imgW="2400300" imgH="596900" progId="Equation.DSMT4">
                  <p:embed/>
                  <p:pic>
                    <p:nvPicPr>
                      <p:cNvPr id="0" name="Picture 3091"/>
                      <p:cNvPicPr/>
                      <p:nvPr/>
                    </p:nvPicPr>
                    <p:blipFill>
                      <a:blip r:embed="rId4"/>
                      <a:stretch>
                        <a:fillRect/>
                      </a:stretch>
                    </p:blipFill>
                    <p:spPr>
                      <a:xfrm>
                        <a:off x="5058886" y="2022475"/>
                        <a:ext cx="3704590" cy="920750"/>
                      </a:xfrm>
                      <a:prstGeom prst="rect">
                        <a:avLst/>
                      </a:prstGeom>
                      <a:noFill/>
                      <a:ln w="38100">
                        <a:noFill/>
                        <a:miter/>
                      </a:ln>
                    </p:spPr>
                  </p:pic>
                </p:oleObj>
              </mc:Fallback>
            </mc:AlternateContent>
          </a:graphicData>
        </a:graphic>
      </p:graphicFrame>
      <p:graphicFrame>
        <p:nvGraphicFramePr>
          <p:cNvPr id="8196" name="Object 20"/>
          <p:cNvGraphicFramePr>
            <a:graphicFrameLocks noChangeAspect="1"/>
          </p:cNvGraphicFramePr>
          <p:nvPr/>
        </p:nvGraphicFramePr>
        <p:xfrm>
          <a:off x="827088" y="3357563"/>
          <a:ext cx="4038600" cy="1146175"/>
        </p:xfrm>
        <a:graphic>
          <a:graphicData uri="http://schemas.openxmlformats.org/presentationml/2006/ole">
            <mc:AlternateContent xmlns:mc="http://schemas.openxmlformats.org/markup-compatibility/2006">
              <mc:Choice xmlns:v="urn:schemas-microsoft-com:vml" Requires="v">
                <p:oleObj spid="_x0000_s3091" name="" r:id="rId5" imgW="4038600" imgH="1504950" progId="Mathcad">
                  <p:embed/>
                </p:oleObj>
              </mc:Choice>
              <mc:Fallback>
                <p:oleObj name="" r:id="rId5" imgW="4038600" imgH="1504950" progId="Mathcad">
                  <p:embed/>
                  <p:pic>
                    <p:nvPicPr>
                      <p:cNvPr id="0" name="Picture 3090"/>
                      <p:cNvPicPr/>
                      <p:nvPr/>
                    </p:nvPicPr>
                    <p:blipFill>
                      <a:blip r:embed="rId6"/>
                      <a:stretch>
                        <a:fillRect/>
                      </a:stretch>
                    </p:blipFill>
                    <p:spPr>
                      <a:xfrm>
                        <a:off x="827088" y="3357563"/>
                        <a:ext cx="4038600" cy="1146175"/>
                      </a:xfrm>
                      <a:prstGeom prst="rect">
                        <a:avLst/>
                      </a:prstGeom>
                      <a:noFill/>
                      <a:ln w="38100">
                        <a:noFill/>
                        <a:miter/>
                      </a:ln>
                    </p:spPr>
                  </p:pic>
                </p:oleObj>
              </mc:Fallback>
            </mc:AlternateContent>
          </a:graphicData>
        </a:graphic>
      </p:graphicFrame>
      <p:sp>
        <p:nvSpPr>
          <p:cNvPr id="8207" name="Text Box 21"/>
          <p:cNvSpPr txBox="1"/>
          <p:nvPr/>
        </p:nvSpPr>
        <p:spPr>
          <a:xfrm>
            <a:off x="5076825" y="3213100"/>
            <a:ext cx="3382963" cy="8299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SzTx/>
              <a:buFontTx/>
              <a:buNone/>
            </a:pPr>
            <a:r>
              <a:rPr lang="" altLang="ru-RU" sz="2400" dirty="0"/>
              <a:t>Қоңырау тәрізді</a:t>
            </a:r>
            <a:r>
              <a:rPr lang="ru-RU" altLang="ru-RU" sz="2400" dirty="0"/>
              <a:t> видеоимпульс </a:t>
            </a:r>
            <a:endParaRPr lang="ru-RU" altLang="ru-RU" sz="2400" dirty="0"/>
          </a:p>
        </p:txBody>
      </p:sp>
      <p:graphicFrame>
        <p:nvGraphicFramePr>
          <p:cNvPr id="8197" name="Object 22"/>
          <p:cNvGraphicFramePr>
            <a:graphicFrameLocks noChangeAspect="1"/>
          </p:cNvGraphicFramePr>
          <p:nvPr/>
        </p:nvGraphicFramePr>
        <p:xfrm>
          <a:off x="827088" y="5084763"/>
          <a:ext cx="4191000" cy="1504950"/>
        </p:xfrm>
        <a:graphic>
          <a:graphicData uri="http://schemas.openxmlformats.org/presentationml/2006/ole">
            <mc:AlternateContent xmlns:mc="http://schemas.openxmlformats.org/markup-compatibility/2006">
              <mc:Choice xmlns:v="urn:schemas-microsoft-com:vml" Requires="v">
                <p:oleObj spid="_x0000_s3094" name="" r:id="rId7" imgW="4191000" imgH="1504950" progId="Mathcad">
                  <p:embed/>
                </p:oleObj>
              </mc:Choice>
              <mc:Fallback>
                <p:oleObj name="" r:id="rId7" imgW="4191000" imgH="1504950" progId="Mathcad">
                  <p:embed/>
                  <p:pic>
                    <p:nvPicPr>
                      <p:cNvPr id="0" name="Picture 3093"/>
                      <p:cNvPicPr/>
                      <p:nvPr/>
                    </p:nvPicPr>
                    <p:blipFill>
                      <a:blip r:embed="rId8"/>
                      <a:stretch>
                        <a:fillRect/>
                      </a:stretch>
                    </p:blipFill>
                    <p:spPr>
                      <a:xfrm>
                        <a:off x="827088" y="5084763"/>
                        <a:ext cx="4191000" cy="1504950"/>
                      </a:xfrm>
                      <a:prstGeom prst="rect">
                        <a:avLst/>
                      </a:prstGeom>
                      <a:noFill/>
                      <a:ln w="38100">
                        <a:noFill/>
                        <a:miter/>
                      </a:ln>
                    </p:spPr>
                  </p:pic>
                </p:oleObj>
              </mc:Fallback>
            </mc:AlternateContent>
          </a:graphicData>
        </a:graphic>
      </p:graphicFrame>
      <p:sp>
        <p:nvSpPr>
          <p:cNvPr id="8208" name="Text Box 23"/>
          <p:cNvSpPr txBox="1"/>
          <p:nvPr/>
        </p:nvSpPr>
        <p:spPr>
          <a:xfrm>
            <a:off x="5219700" y="5229225"/>
            <a:ext cx="3382963" cy="8299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SzTx/>
              <a:buFontTx/>
              <a:buNone/>
            </a:pPr>
            <a:r>
              <a:rPr lang="en-US" altLang="ru-RU" sz="2400" dirty="0">
                <a:sym typeface="+mn-ea"/>
              </a:rPr>
              <a:t>Қоңырау тәрізді</a:t>
            </a:r>
            <a:r>
              <a:rPr lang="ru-RU" altLang="ru-RU" sz="2400" dirty="0">
                <a:sym typeface="+mn-ea"/>
              </a:rPr>
              <a:t> </a:t>
            </a:r>
            <a:r>
              <a:rPr lang="ru-RU" altLang="ru-RU" sz="2400" dirty="0"/>
              <a:t> радиоимпульс </a:t>
            </a:r>
            <a:endParaRPr lang="ru-RU" alt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206"/>
                                        </p:tgtEl>
                                        <p:attrNameLst>
                                          <p:attrName>style.visibility</p:attrName>
                                        </p:attrNameLst>
                                      </p:cBhvr>
                                      <p:to>
                                        <p:strVal val="visible"/>
                                      </p:to>
                                    </p:set>
                                    <p:animEffect transition="in" filter="diamond(in)">
                                      <p:cBhvr>
                                        <p:cTn id="12" dur="2000"/>
                                        <p:tgtEl>
                                          <p:spTgt spid="820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box(in)">
                                      <p:cBhvr>
                                        <p:cTn id="17" dur="500"/>
                                        <p:tgtEl>
                                          <p:spTgt spid="819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box(in)">
                                      <p:cBhvr>
                                        <p:cTn id="22" dur="500"/>
                                        <p:tgtEl>
                                          <p:spTgt spid="819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207"/>
                                        </p:tgtEl>
                                        <p:attrNameLst>
                                          <p:attrName>style.visibility</p:attrName>
                                        </p:attrNameLst>
                                      </p:cBhvr>
                                      <p:to>
                                        <p:strVal val="visible"/>
                                      </p:to>
                                    </p:set>
                                    <p:animEffect transition="in" filter="diamond(in)">
                                      <p:cBhvr>
                                        <p:cTn id="27" dur="2000"/>
                                        <p:tgtEl>
                                          <p:spTgt spid="820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197"/>
                                        </p:tgtEl>
                                        <p:attrNameLst>
                                          <p:attrName>style.visibility</p:attrName>
                                        </p:attrNameLst>
                                      </p:cBhvr>
                                      <p:to>
                                        <p:strVal val="visible"/>
                                      </p:to>
                                    </p:set>
                                    <p:animEffect transition="in" filter="box(in)">
                                      <p:cBhvr>
                                        <p:cTn id="32" dur="500"/>
                                        <p:tgtEl>
                                          <p:spTgt spid="819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208"/>
                                        </p:tgtEl>
                                        <p:attrNameLst>
                                          <p:attrName>style.visibility</p:attrName>
                                        </p:attrNameLst>
                                      </p:cBhvr>
                                      <p:to>
                                        <p:strVal val="visible"/>
                                      </p:to>
                                    </p:set>
                                    <p:animEffect transition="in" filter="diamond(in)">
                                      <p:cBhvr>
                                        <p:cTn id="37" dur="20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6" grpId="0"/>
      <p:bldP spid="8207" grpId="0"/>
      <p:bldP spid="8208"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16420</Words>
  <Application>WPS Presentation</Application>
  <PresentationFormat>Экран (4:3)</PresentationFormat>
  <Paragraphs>296</Paragraphs>
  <Slides>52</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25</vt:i4>
      </vt:variant>
      <vt:variant>
        <vt:lpstr>幻灯片标题</vt:lpstr>
      </vt:variant>
      <vt:variant>
        <vt:i4>52</vt:i4>
      </vt:variant>
    </vt:vector>
  </HeadingPairs>
  <TitlesOfParts>
    <vt:vector size="85" baseType="lpstr">
      <vt:lpstr>Arial</vt:lpstr>
      <vt:lpstr>SimSun</vt:lpstr>
      <vt:lpstr>Wingdings</vt:lpstr>
      <vt:lpstr>Calibri</vt:lpstr>
      <vt:lpstr>Microsoft YaHei</vt:lpstr>
      <vt:lpstr>Arial Unicode MS</vt:lpstr>
      <vt:lpstr>Arial Black</vt:lpstr>
      <vt:lpstr>Тема Office</vt:lpstr>
      <vt:lpstr>Equation.DSMT4</vt:lpstr>
      <vt:lpstr>Mathcad</vt:lpstr>
      <vt:lpstr>Equation.DSMT4</vt:lpstr>
      <vt:lpstr>Mathcad</vt:lpstr>
      <vt:lpstr>Equation.DSMT4</vt:lpstr>
      <vt:lpstr>Mathcad</vt:lpstr>
      <vt:lpstr>Mathcad</vt:lpstr>
      <vt:lpstr>Mathcad</vt:lpstr>
      <vt:lpstr>Word.Picture.8</vt:lpstr>
      <vt:lpstr>Mathcad</vt:lpstr>
      <vt:lpstr>Word.Picture.8</vt:lpstr>
      <vt:lpstr>Word.Picture.8</vt:lpstr>
      <vt:lpstr>Word.Picture.8</vt:lpstr>
      <vt:lpstr>Word.Picture.8</vt:lpstr>
      <vt:lpstr>Word.Picture.8</vt:lpstr>
      <vt:lpstr>Word.Picture.8</vt:lpstr>
      <vt:lpstr>Word.Picture.8</vt:lpstr>
      <vt:lpstr>Word.Picture.8</vt:lpstr>
      <vt:lpstr>Word.Picture.8</vt:lpstr>
      <vt:lpstr>Word.Picture.8</vt:lpstr>
      <vt:lpstr>Word.Picture.8</vt:lpstr>
      <vt:lpstr>Equation.DSMT4</vt:lpstr>
      <vt:lpstr>Mathcad</vt:lpstr>
      <vt:lpstr>Mathcad</vt:lpstr>
      <vt:lpstr>Equation.DSMT4</vt:lpstr>
      <vt:lpstr>Электрлік байланыстың теориясы.  ЭЛЕКТР БАЙЛАНЫС ЖҮЙЕЛЕРІ. ЭЛЕКТР БАЙЛАНЫС ТЕОРИЯСЫНЫҢ НЕГІЗГІ МАҚСАТТАРЫ, ТҮСІНІКТЕРІ МЕН ӘДІСТЕРІ</vt:lpstr>
      <vt:lpstr>Дополнительная литература</vt:lpstr>
      <vt:lpstr>PowerPoint 演示文稿</vt:lpstr>
      <vt:lpstr>PowerPoint 演示文稿</vt:lpstr>
      <vt:lpstr>		</vt:lpstr>
      <vt:lpstr>		</vt:lpstr>
      <vt:lpstr>Сигналы</vt:lpstr>
      <vt:lpstr>Примеры аналоговых сигналов:</vt:lpstr>
      <vt:lpstr>Примеры сигналов:</vt:lpstr>
      <vt:lpstr>Примеры сигналов:</vt:lpstr>
      <vt:lpstr>PowerPoint 演示文稿</vt:lpstr>
      <vt:lpstr>PowerPoint 演示文稿</vt:lpstr>
      <vt:lpstr>PowerPoint 演示文稿</vt:lpstr>
      <vt:lpstr>PowerPoint 演示文稿</vt:lpstr>
      <vt:lpstr>PowerPoint 演示文稿</vt:lpstr>
      <vt:lpstr>Модуляция гармонического переносчика</vt:lpstr>
      <vt:lpstr>PowerPoint 演示文稿</vt:lpstr>
      <vt:lpstr>PowerPoint 演示文稿</vt:lpstr>
      <vt:lpstr>Дискретная (цифровая) модуляция гармонического переносчика (манипуляция)</vt:lpstr>
      <vt:lpstr>Модуляция импульсного переносчика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Лекцияны бекітуге арналған сұрақтар?</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communication theory.  ELECTRICAL COMMUNICATION SYSTEMS. MAIN GOALS, CONCEPTS AND METHODS OF ELECTRIC COMMUNICATION THEORY</dc:title>
  <dc:creator>413</dc:creator>
  <cp:lastModifiedBy>пк1</cp:lastModifiedBy>
  <cp:revision>133</cp:revision>
  <dcterms:created xsi:type="dcterms:W3CDTF">2021-08-29T13:27:00Z</dcterms:created>
  <dcterms:modified xsi:type="dcterms:W3CDTF">2022-08-31T13:27:43Z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BA6839EAA7C24EBEAFE5BFA02231916F</vt:lpwstr>
  </property>
  <property fmtid="{D5CDD505-2E9C-101B-9397-08002B2CF9AE}" pid="3" name="KSOProductBuildVer">
    <vt:lpwstr>1033-11.2.0.11254</vt:lpwstr>
  </property>
</Properties>
</file>